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ef8786957364e30" /><Relationship Type="http://schemas.openxmlformats.org/officeDocument/2006/relationships/extended-properties" Target="/docProps/app.xml" Id="Rbcc03394b2964d22" /><Relationship Type="http://schemas.openxmlformats.org/officeDocument/2006/relationships/officeDocument" Target="/ppt/presentation.xml" Id="Rbd3993345cb14aa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08b1c4041564837"/>
  </p:sldMasterIdLst>
  <p:notesMasterIdLst>
    <p:notesMasterId xmlns:r="http://schemas.openxmlformats.org/officeDocument/2006/relationships" r:id="Rdd207adc7ad0475d"/>
  </p:notesMasterIdLst>
  <p:sldIdLst>
    <p:sldId xmlns:r="http://schemas.openxmlformats.org/officeDocument/2006/relationships" id="256" r:id="R227a23577749422a"/>
    <p:sldId xmlns:r="http://schemas.openxmlformats.org/officeDocument/2006/relationships" id="257" r:id="Ra575ab9d57694a3c"/>
    <p:sldId xmlns:r="http://schemas.openxmlformats.org/officeDocument/2006/relationships" id="258" r:id="R2d81f99b6c914b37"/>
    <p:sldId xmlns:r="http://schemas.openxmlformats.org/officeDocument/2006/relationships" id="259" r:id="Rfe4524325eef4f65"/>
    <p:sldId xmlns:r="http://schemas.openxmlformats.org/officeDocument/2006/relationships" id="260" r:id="R725ffef960884074"/>
    <p:sldId xmlns:r="http://schemas.openxmlformats.org/officeDocument/2006/relationships" id="261" r:id="R5862406d02dd44d9"/>
    <p:sldId xmlns:r="http://schemas.openxmlformats.org/officeDocument/2006/relationships" id="262" r:id="Rec914aacff2548b7"/>
    <p:sldId xmlns:r="http://schemas.openxmlformats.org/officeDocument/2006/relationships" id="263" r:id="R3512180b0cc44bb8"/>
    <p:sldId xmlns:r="http://schemas.openxmlformats.org/officeDocument/2006/relationships" id="264" r:id="R767a4d09e739427f"/>
    <p:sldId xmlns:r="http://schemas.openxmlformats.org/officeDocument/2006/relationships" id="265" r:id="R362c64a05afe49b8"/>
    <p:sldId xmlns:r="http://schemas.openxmlformats.org/officeDocument/2006/relationships" id="266" r:id="Rfd00eb5532a24e26"/>
    <p:sldId xmlns:r="http://schemas.openxmlformats.org/officeDocument/2006/relationships" id="267" r:id="Rb9ce190ed55c4e8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e59dafc43094529" /><Relationship Type="http://schemas.openxmlformats.org/officeDocument/2006/relationships/slideMaster" Target="/ppt/slideMasters/slideMaster1.xml" Id="R408b1c4041564837" /><Relationship Type="http://schemas.openxmlformats.org/officeDocument/2006/relationships/notesMaster" Target="/ppt/notesMasters/notesMaster1.xml" Id="Rdd207adc7ad0475d" /><Relationship Type="http://schemas.openxmlformats.org/officeDocument/2006/relationships/presProps" Target="/ppt/presProps.xml" Id="Rbc38eb25ae1b41cf" /><Relationship Type="http://schemas.openxmlformats.org/officeDocument/2006/relationships/tableStyles" Target="/ppt/tableStyles.xml" Id="R326bf60851ac4fbc" /><Relationship Type="http://schemas.openxmlformats.org/officeDocument/2006/relationships/slide" Target="/ppt/slides/slide1.xml" Id="R227a23577749422a" /><Relationship Type="http://schemas.openxmlformats.org/officeDocument/2006/relationships/slide" Target="/ppt/slides/slide2.xml" Id="Ra575ab9d57694a3c" /><Relationship Type="http://schemas.openxmlformats.org/officeDocument/2006/relationships/slide" Target="/ppt/slides/slide3.xml" Id="R2d81f99b6c914b37" /><Relationship Type="http://schemas.openxmlformats.org/officeDocument/2006/relationships/slide" Target="/ppt/slides/slide4.xml" Id="Rfe4524325eef4f65" /><Relationship Type="http://schemas.openxmlformats.org/officeDocument/2006/relationships/slide" Target="/ppt/slides/slide5.xml" Id="R725ffef960884074" /><Relationship Type="http://schemas.openxmlformats.org/officeDocument/2006/relationships/slide" Target="/ppt/slides/slide6.xml" Id="R5862406d02dd44d9" /><Relationship Type="http://schemas.openxmlformats.org/officeDocument/2006/relationships/slide" Target="/ppt/slides/slide7.xml" Id="Rec914aacff2548b7" /><Relationship Type="http://schemas.openxmlformats.org/officeDocument/2006/relationships/slide" Target="/ppt/slides/slide8.xml" Id="R3512180b0cc44bb8" /><Relationship Type="http://schemas.openxmlformats.org/officeDocument/2006/relationships/slide" Target="/ppt/slides/slide9.xml" Id="R767a4d09e739427f" /><Relationship Type="http://schemas.openxmlformats.org/officeDocument/2006/relationships/slide" Target="/ppt/slides/slide10.xml" Id="R362c64a05afe49b8" /><Relationship Type="http://schemas.openxmlformats.org/officeDocument/2006/relationships/slide" Target="/ppt/slides/slide11.xml" Id="Rfd00eb5532a24e26" /><Relationship Type="http://schemas.openxmlformats.org/officeDocument/2006/relationships/slide" Target="/ppt/slides/slide12.xml" Id="Rb9ce190ed55c4e8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ade17158c614cc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c263d74a8544a8f" /><Relationship Type="http://schemas.openxmlformats.org/officeDocument/2006/relationships/notesMaster" Target="/ppt/notesMasters/notesMaster1.xml" Id="R3ae1ab53e4084f2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c5e5f6cbbd649c5" /><Relationship Type="http://schemas.openxmlformats.org/officeDocument/2006/relationships/notesMaster" Target="/ppt/notesMasters/notesMaster1.xml" Id="Rb07ee2fcf80a4c6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208a314add444d5" /><Relationship Type="http://schemas.openxmlformats.org/officeDocument/2006/relationships/notesMaster" Target="/ppt/notesMasters/notesMaster1.xml" Id="R830898e6eca44e0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d81ff1e2ecd484b" /><Relationship Type="http://schemas.openxmlformats.org/officeDocument/2006/relationships/notesMaster" Target="/ppt/notesMasters/notesMaster1.xml" Id="Ra2db5f77d71942b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7dc479659c3447b" /><Relationship Type="http://schemas.openxmlformats.org/officeDocument/2006/relationships/notesMaster" Target="/ppt/notesMasters/notesMaster1.xml" Id="R48bc0b5202b244b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6a5daa4016a4e77" /><Relationship Type="http://schemas.openxmlformats.org/officeDocument/2006/relationships/notesMaster" Target="/ppt/notesMasters/notesMaster1.xml" Id="R4d7e9f7bbeeb42f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257178cd5074794" /><Relationship Type="http://schemas.openxmlformats.org/officeDocument/2006/relationships/notesMaster" Target="/ppt/notesMasters/notesMaster1.xml" Id="R7b55cc56c24745a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cfbca5063d04864" /><Relationship Type="http://schemas.openxmlformats.org/officeDocument/2006/relationships/notesMaster" Target="/ppt/notesMasters/notesMaster1.xml" Id="Ra9c796a0c9d9442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252cbfa32604be1" /><Relationship Type="http://schemas.openxmlformats.org/officeDocument/2006/relationships/notesMaster" Target="/ppt/notesMasters/notesMaster1.xml" Id="R95627d519d174c2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e38fb9d14fd42df" /><Relationship Type="http://schemas.openxmlformats.org/officeDocument/2006/relationships/notesMaster" Target="/ppt/notesMasters/notesMaster1.xml" Id="Rfb1f2e41d888438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4171399e1c04d05" /><Relationship Type="http://schemas.openxmlformats.org/officeDocument/2006/relationships/notesMaster" Target="/ppt/notesMasters/notesMaster1.xml" Id="R9ce4e1cb74664d5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2a56381cb1d48ba" /><Relationship Type="http://schemas.openxmlformats.org/officeDocument/2006/relationships/notesMaster" Target="/ppt/notesMasters/notesMaster1.xml" Id="R77da0e85a3294d7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PINGYANG official website and company brief, accessed 2026-08-24: https://pingyang-content-motion.mujila.chatgpt.site</a:t>
            </a:r>
          </a:p>
          <a:p xmlns:a="http://schemas.openxmlformats.org/drawingml/2006/main">
            <a:r>
              <a:t>- Visual assets: PINGYANG official website artwork /frame-01.webp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PINGYANG official website and company brief, accessed 2026-08-24: https://pingyang-content-motion.mujila.chatgpt.site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PINGYANG official website and company brief, accessed 2026-08-24: https://pingyang-content-motion.mujila.chatgpt.site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PINGYANG official website and company brief, accessed 2026-08-24: https://pingyang-content-motion.mujila.chatgpt.site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PINGYANG official website and company brief, accessed 2026-08-24: https://pingyang-content-motion.mujila.chatgpt.site</a:t>
            </a:r>
          </a:p>
          <a:p xmlns:a="http://schemas.openxmlformats.org/drawingml/2006/main">
            <a:r>
              <a:t>- Visual assets: PINGYANG official website artwork /frame-01.webp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PINGYANG official website and company brief, accessed 2026-08-24: https://pingyang-content-motion.mujila.chatgpt.site</a:t>
            </a:r>
          </a:p>
          <a:p xmlns:a="http://schemas.openxmlformats.org/drawingml/2006/main">
            <a:r>
              <a:t>- Visual assets: PINGYANG official website artwork /frame-02.webp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PINGYANG official website and company brief, accessed 2026-08-24: https://pingyang-content-motion.mujila.chatgpt.site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PINGYANG official website and company brief, accessed 2026-08-24: https://pingyang-content-motion.mujila.chatgpt.site</a:t>
            </a:r>
          </a:p>
          <a:p xmlns:a="http://schemas.openxmlformats.org/drawingml/2006/main">
            <a:r>
              <a:t>- Japan map asset (public domain): Wikimedia Commons, Regions and Prefectures of Japan - blank.svg, accessed 2026-08-24: https://commons.wikimedia.org/wiki/File:Regions_and_Prefectures_of_Japan_-_blank.svg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PINGYANG official website and company brief, accessed 2026-08-24: https://pingyang-content-motion.mujila.chatgpt.site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PINGYANG official website and company brief, accessed 2026-08-24: https://pingyang-content-motion.mujila.chatgpt.site</a:t>
            </a:r>
          </a:p>
          <a:p xmlns:a="http://schemas.openxmlformats.org/drawingml/2006/main">
            <a:r>
              <a:t>- Visual assets: PINGYANG official website artwork /frame-03.webp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PINGYANG official website and company brief, accessed 2026-08-24: https://pingyang-content-motion.mujila.chatgpt.site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PINGYANG official website and company brief, accessed 2026-08-24: https://pingyang-content-motion.mujila.chatgpt.site</a:t>
            </a:r>
          </a:p>
          <a:p xmlns:a="http://schemas.openxmlformats.org/drawingml/2006/main">
            <a:r>
              <a:t>- Logo asset: PINGYANG official website /pingyang-logo.jpg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61b17ab3f5492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7206863868e4155" /><Relationship Type="http://schemas.openxmlformats.org/officeDocument/2006/relationships/slideLayout" Target="/ppt/slideLayouts/slideLayout1.xml" Id="R956ffed8a9f549e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56ffed8a9f549e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e8ceb0a16941bb" /><Relationship Type="http://schemas.openxmlformats.org/officeDocument/2006/relationships/image" Target="/ppt/media/image.png" Id="Rf7eb8ffa7d714fc7" /><Relationship Type="http://schemas.openxmlformats.org/officeDocument/2006/relationships/notesSlide" Target="/ppt/notesSlides/notesSlide1.xml" Id="Ra1cebd42bf56408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ffc70268c14ae7" /><Relationship Type="http://schemas.openxmlformats.org/officeDocument/2006/relationships/notesSlide" Target="/ppt/notesSlides/notesSlide2.xml" Id="R0754c2eb58e5432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ce453ece634ab7" /><Relationship Type="http://schemas.openxmlformats.org/officeDocument/2006/relationships/notesSlide" Target="/ppt/notesSlides/notesSlide3.xml" Id="R28f702d05659421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3186b61c9b4660" /><Relationship Type="http://schemas.openxmlformats.org/officeDocument/2006/relationships/notesSlide" Target="/ppt/notesSlides/notesSlide4.xml" Id="Rb852958a35ae4a8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a1b7653aae4a9f" /><Relationship Type="http://schemas.openxmlformats.org/officeDocument/2006/relationships/image" Target="/ppt/media/image2.png" Id="R68425d517cc1451f" /><Relationship Type="http://schemas.openxmlformats.org/officeDocument/2006/relationships/notesSlide" Target="/ppt/notesSlides/notesSlide5.xml" Id="R847c4ce3093649f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696d7b8e3c4d27" /><Relationship Type="http://schemas.openxmlformats.org/officeDocument/2006/relationships/image" Target="/ppt/media/image3.png" Id="Rc65146eec27e41f5" /><Relationship Type="http://schemas.openxmlformats.org/officeDocument/2006/relationships/notesSlide" Target="/ppt/notesSlides/notesSlide6.xml" Id="R0ffb8765b02e4d3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e3565a43914a76" /><Relationship Type="http://schemas.openxmlformats.org/officeDocument/2006/relationships/notesSlide" Target="/ppt/notesSlides/notesSlide7.xml" Id="Rac058db7b2c648d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41360474dc41e0" /><Relationship Type="http://schemas.openxmlformats.org/officeDocument/2006/relationships/image" Target="/ppt/media/image4.png" Id="R637149b189094a1c" /><Relationship Type="http://schemas.openxmlformats.org/officeDocument/2006/relationships/notesSlide" Target="/ppt/notesSlides/notesSlide8.xml" Id="R777a3d7845b3432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0303927c814511" /><Relationship Type="http://schemas.openxmlformats.org/officeDocument/2006/relationships/notesSlide" Target="/ppt/notesSlides/notesSlide9.xml" Id="R71ca3707fb804a0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098ed71c184b3a" /><Relationship Type="http://schemas.openxmlformats.org/officeDocument/2006/relationships/image" Target="/ppt/media/image5.png" Id="R9d4cc7ace41b42e7" /><Relationship Type="http://schemas.openxmlformats.org/officeDocument/2006/relationships/notesSlide" Target="/ppt/notesSlides/notesSlide10.xml" Id="Rc32699d415184db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d317cb5be04176" /><Relationship Type="http://schemas.openxmlformats.org/officeDocument/2006/relationships/notesSlide" Target="/ppt/notesSlides/notesSlide11.xml" Id="R76069ff30b58498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ec8e7815f4460e" /><Relationship Type="http://schemas.openxmlformats.org/officeDocument/2006/relationships/image" Target="/ppt/media/image.jpeg" Id="R5c2542204aa94134" /><Relationship Type="http://schemas.openxmlformats.org/officeDocument/2006/relationships/notesSlide" Target="/ppt/notesSlides/notesSlide12.xml" Id="R41751508515f4d4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0A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544D5BA-5A4D-4F51-BD55-281C9094A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2252C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3AC133-5ADB-4100-9AAC-7B1EEC410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2252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88C04C-B371-4C96-836F-AE266E44C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524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2252C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CDE436-C0CB-4BDC-9BBF-A52A8B052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286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2252C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ADBBDF-AACE-4E01-BD24-4274B18B4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048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2252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B0F1BD-6D9C-4E09-BF07-6F9999BC9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810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2252C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2B74B8-0B2D-4996-B206-79EE5E62C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57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2252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BA5117-52E7-486B-975E-F17E1BF3D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5334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2252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602215-085B-47F1-BD9B-870A1C371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096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2252C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25F949-2852-4BA7-87EA-A02C76A75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858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2252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BE69A2-47CB-464F-9AC4-67188EC05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0"/>
            <a:ext cx="723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2252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387E14-8E9C-40DA-8A02-4B466F780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762000"/>
            <a:ext cx="723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2252C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D60C4C-9DDA-4E42-9EF4-C337C607B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1524000"/>
            <a:ext cx="723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2252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9EA334-F5C7-472C-B17E-45AB7E929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2286000"/>
            <a:ext cx="723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2252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78718F-0099-44D8-9AE6-3B0175119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3048000"/>
            <a:ext cx="723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2252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E1A50B-8298-428B-9131-218202556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3810000"/>
            <a:ext cx="723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2252C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31F904-7E26-41FF-A5CC-99BB23B73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4572000"/>
            <a:ext cx="723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2252C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8AD7F4-C417-41C0-90D6-5D75A18FD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5334000"/>
            <a:ext cx="723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2252C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D8307F-E4A9-414F-B006-8DD87B745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6096000"/>
            <a:ext cx="723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2252C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201C21-6303-4A68-AE9A-FC4DDD3BC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6858000"/>
            <a:ext cx="723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2252C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DB03D0-640E-48BF-8B45-D24FB93E9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39000" y="0"/>
            <a:ext cx="4953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2F4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eb8ffa7d714fc7"/>
          <a:srcRect xmlns:a="http://schemas.openxmlformats.org/drawingml/2006/main" l="0" t="8664" r="0" b="866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24750" y="0"/>
            <a:ext cx="4667250" cy="6858000"/>
          </a:xfrm>
          <a:prstGeom xmlns:a="http://schemas.openxmlformats.org/drawingml/2006/main" prst="rect">
            <a:avLst/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65DFAE1-0253-43FF-B870-7CC649CC8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124700" y="0"/>
            <a:ext cx="4000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0A0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7FFEBAE-AD63-431B-B35A-4BD393C5D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124700" y="0"/>
            <a:ext cx="381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D691EC8-41A5-45D3-8F4C-A1563926B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7200" y="3714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4B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B27C7A1-6147-4DDA-A0A5-68266EE1A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F6F8F5"/>
                </a:solidFill>
                <a:latin typeface="Menlo"/>
                <a:ea typeface="Menlo"/>
                <a:cs typeface="Menlo"/>
              </a:defRPr>
            </a:pPr>
            <a:r>
              <a:rPr sz="1650" b="1">
                <a:solidFill>
                  <a:srgbClr val="F6F8F5"/>
                </a:solidFill>
                <a:latin typeface="Menlo"/>
                <a:ea typeface="Menlo"/>
                <a:cs typeface="Menlo"/>
              </a:rPr>
              <a:t>PINGYANG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E420FBE-B703-4CBC-809E-172A007AA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266700"/>
            <a:ext cx="257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0">
                <a:solidFill>
                  <a:srgbClr val="AAB5B8"/>
                </a:solidFill>
                <a:latin typeface="Menlo"/>
                <a:ea typeface="Menlo"/>
                <a:cs typeface="Menlo"/>
              </a:defRPr>
            </a:pPr>
            <a:r>
              <a:rPr sz="975" b="0">
                <a:solidFill>
                  <a:srgbClr val="AAB5B8"/>
                </a:solidFill>
                <a:latin typeface="Menlo"/>
                <a:ea typeface="Menlo"/>
                <a:cs typeface="Menlo"/>
              </a:rPr>
              <a:t>COMPANY PROFILE / 2026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D29C1F7-0038-4FF3-B4F5-300209FC3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62050"/>
            <a:ext cx="6191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88000"/>
              </a:lnSpc>
              <a:buNone/>
              <a:defRPr sz="57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57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让内容</a:t>
            </a:r>
          </a:p>
          <a:p xmlns:a="http://schemas.openxmlformats.org/drawingml/2006/main">
            <a:pPr algn="l">
              <a:lnSpc>
                <a:spcPct val="88000"/>
              </a:lnSpc>
              <a:buNone/>
              <a:defRPr sz="57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57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进入日本。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08F2477-2488-49BA-8C1D-B7A5ED68C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" y="3762375"/>
            <a:ext cx="4667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88000"/>
              </a:lnSpc>
              <a:buNone/>
              <a:defRPr sz="3150" b="1">
                <a:solidFill>
                  <a:srgbClr val="E9FF3F"/>
                </a:solidFill>
                <a:latin typeface="Arial Narrow"/>
                <a:ea typeface="Arial Narrow"/>
                <a:cs typeface="Arial Narrow"/>
              </a:defRPr>
            </a:pPr>
            <a:r>
              <a:rPr sz="3150" b="1">
                <a:solidFill>
                  <a:srgbClr val="E9FF3F"/>
                </a:solidFill>
                <a:latin typeface="Arial Narrow"/>
                <a:ea typeface="Arial Narrow"/>
                <a:cs typeface="Arial Narrow"/>
              </a:rPr>
              <a:t>CONTENT</a:t>
            </a:r>
          </a:p>
          <a:p xmlns:a="http://schemas.openxmlformats.org/drawingml/2006/main">
            <a:pPr algn="l">
              <a:lnSpc>
                <a:spcPct val="88000"/>
              </a:lnSpc>
              <a:buNone/>
              <a:defRPr sz="3150" b="1">
                <a:solidFill>
                  <a:srgbClr val="E9FF3F"/>
                </a:solidFill>
                <a:latin typeface="Arial Narrow"/>
                <a:ea typeface="Arial Narrow"/>
                <a:cs typeface="Arial Narrow"/>
              </a:defRPr>
            </a:pPr>
            <a:r>
              <a:rPr sz="3150" b="1">
                <a:solidFill>
                  <a:srgbClr val="E9FF3F"/>
                </a:solidFill>
                <a:latin typeface="Arial Narrow"/>
                <a:ea typeface="Arial Narrow"/>
                <a:cs typeface="Arial Narrow"/>
              </a:rPr>
              <a:t>IN MOTION.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53FFC84-255D-44C5-ADB9-64D8CAA9D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476875"/>
            <a:ext cx="590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7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海外授权 × AI 本土化 × 声音适配 × 日本运营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F02DC2A-6837-4EF0-BF54-A2039CBC0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95300" y="6048375"/>
            <a:ext cx="60769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24550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9F24A76-40F0-4374-9653-1B051710C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81725"/>
            <a:ext cx="590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0">
                <a:solidFill>
                  <a:srgbClr val="AAB5B8"/>
                </a:solidFill>
                <a:latin typeface="Menlo"/>
                <a:ea typeface="Menlo"/>
                <a:cs typeface="Menlo"/>
              </a:defRPr>
            </a:pPr>
            <a:r>
              <a:rPr sz="825" b="0">
                <a:solidFill>
                  <a:srgbClr val="AAB5B8"/>
                </a:solidFill>
                <a:latin typeface="Menlo"/>
                <a:ea typeface="Menlo"/>
                <a:cs typeface="Menlo"/>
              </a:rPr>
              <a:t>RIGHTS   /   LOCALIZE   /   VOICE   /   OPERATE</a:t>
            </a:r>
          </a:p>
        </p:txBody>
      </p:sp>
    </p:spTree>
    <p:extLst>
      <p:ext uri="{BB962C8B-B14F-4D97-AF65-F5344CB8AC3E}">
        <p14:creationId xmlns:p14="http://schemas.microsoft.com/office/powerpoint/2010/main" val="203300621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D2F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B515C4B0-25DB-4AE1-A1D2-4ED1086E5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D4B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750A46-51DD-4349-87A5-4CE85F7DE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D4B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2FB3CC-0A47-436C-9BFB-5C5FE6979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524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D4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043743-ADEB-46B2-9019-B73DBA770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286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D4B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A1D4E1-4452-4C4E-8F80-4FDACAF7E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048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D4B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A84231-80AE-40BA-B130-F7FB35B51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810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D4B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32ECD2-5D60-4D5E-BEC5-20DE17568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57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D4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B83E1F-E0D7-492E-9A05-FECFD6414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5334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D4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533458-B37D-44CC-AA2E-B5EF0F4A2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096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D4B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DD0426-3678-4CB5-B503-BBCBF99C0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858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D4B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322CD8-E103-47F9-BBDA-DC7DB6FE6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D4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08ACFE-3517-44E7-A568-CE28077DB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38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D4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17EBBD-24B8-4042-B316-1E4B4E98E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144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D4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5A9ECC-B618-40E4-97F3-718881ECA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906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D4B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83C667-B7AB-4EBF-8D3C-207F3E3F7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668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D4B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6E9C41-7CDD-418D-A47C-06DA1EA52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430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D4B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AD8E23-7B5A-40C0-8E18-90DA91B33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219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D4B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31C011-79D4-4D9A-9EC2-2D055E174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D4B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FBFCAD-D0D1-4097-AFEA-26D97C8C5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762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D4B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AAEF90-D282-4A51-91B3-BE8A30393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1524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D4B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461CB0-86C9-43F4-A95B-7E868AB35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2286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D4B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7BB1D2-0DB5-4357-B057-9EB31DEE4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3048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D4B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BB1E01-4182-4FEE-B117-00F92CF73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3810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D4B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133E477-F54C-4D6E-AA49-040267AD5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4572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D4B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C4D1880-54D5-40BC-8BD5-3F6211DD3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5334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D4B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1E6DB1F-C1E9-44A3-830F-AEE1B7D48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6096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D4B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E548E72-FF18-437A-8504-EF82CF89A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6858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D4B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FBD17A8-5C3E-432D-83F2-FAF304F44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61950" y="3238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4B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2D8AF4B-7259-4A3E-AB8F-C2239393D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2860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>
                <a:solidFill>
                  <a:srgbClr val="F6F8F5"/>
                </a:solidFill>
                <a:latin typeface="Menlo"/>
                <a:ea typeface="Menlo"/>
                <a:cs typeface="Menlo"/>
              </a:defRPr>
            </a:pPr>
            <a:r>
              <a:rPr sz="1275" b="1">
                <a:solidFill>
                  <a:srgbClr val="F6F8F5"/>
                </a:solidFill>
                <a:latin typeface="Menlo"/>
                <a:ea typeface="Menlo"/>
                <a:cs typeface="Menlo"/>
              </a:rPr>
              <a:t>PINGYANG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25FDE23-93C9-4312-8C3B-FC1B08F6A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38125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0">
                <a:solidFill>
                  <a:srgbClr val="AAB5B8"/>
                </a:solidFill>
                <a:latin typeface="Menlo"/>
                <a:ea typeface="Menlo"/>
                <a:cs typeface="Menlo"/>
              </a:defRPr>
            </a:pPr>
            <a:r>
              <a:rPr sz="975" b="0">
                <a:solidFill>
                  <a:srgbClr val="AAB5B8"/>
                </a:solidFill>
                <a:latin typeface="Menlo"/>
                <a:ea typeface="Menlo"/>
                <a:cs typeface="Menlo"/>
              </a:rPr>
              <a:t>02 / COMPANY POSITION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A7B6948-D53F-4435-A3C3-9E8D4896C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81000" y="609600"/>
            <a:ext cx="11430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24550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650AB1E-B9A4-4F21-85CC-169E1D0FE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57200" y="1000125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54E3014-8A6D-4049-BA09-843C56A1D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904875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975" b="1">
                <a:solidFill>
                  <a:srgbClr val="E9FF3F"/>
                </a:solidFill>
                <a:latin typeface="Menlo"/>
                <a:ea typeface="Menlo"/>
                <a:cs typeface="Menlo"/>
              </a:rPr>
              <a:t>WHAT WE DO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D387A47-C79B-4C80-B87E-5FCF4E3B9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85875"/>
            <a:ext cx="6191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42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42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连接优质内容，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42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42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完成日本市场落地。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43688EE-9816-43E8-B282-3E75316EA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162300"/>
            <a:ext cx="6096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65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PINGYANG 聚合内容权利、本土化生产与海外运营能力，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65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把一部作品从“可授权”推进到“可持续运营”。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A3CF39A-1F34-426D-879F-2C597E9E0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7200" y="4476750"/>
            <a:ext cx="365760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0A0B"/>
          </a:solidFill>
          <a:ln xmlns:a="http://schemas.openxmlformats.org/drawingml/2006/main" w="9525">
            <a:solidFill>
              <a:srgbClr val="E9FF3F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BFD05C5-5702-4A7D-9D8B-966EBCAF0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291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0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975" b="0">
                <a:solidFill>
                  <a:srgbClr val="E9FF3F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F4B7604-1869-485A-B3F3-555038113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629150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975" b="1">
                <a:solidFill>
                  <a:srgbClr val="E9FF3F"/>
                </a:solidFill>
                <a:latin typeface="Menlo"/>
                <a:ea typeface="Menlo"/>
                <a:cs typeface="Menlo"/>
              </a:rPr>
              <a:t>RIGHTS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9331706-4EE8-4830-ADA5-3B531F99D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38725"/>
            <a:ext cx="295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1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海外授权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50B9E67C-86CB-4AAF-85D0-9A77B1DFA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10225"/>
            <a:ext cx="3143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确认发行范围、平台与商业条件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8C9C24E-1244-4E21-BA68-553700528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267200" y="4476750"/>
            <a:ext cx="365760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114"/>
          </a:solidFill>
          <a:ln xmlns:a="http://schemas.openxmlformats.org/drawingml/2006/main" w="19050">
            <a:solidFill>
              <a:srgbClr val="25637C"/>
            </a:solidFill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E8680F1D-C67C-46B6-A850-EC67121CA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6291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0">
                <a:solidFill>
                  <a:srgbClr val="25637C"/>
                </a:solidFill>
                <a:latin typeface="Menlo"/>
                <a:ea typeface="Menlo"/>
                <a:cs typeface="Menlo"/>
              </a:defRPr>
            </a:pPr>
            <a:r>
              <a:rPr sz="975" b="0">
                <a:solidFill>
                  <a:srgbClr val="25637C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03963AC-F1A1-4D8E-AAC4-638C0CA5D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629150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25637C"/>
                </a:solidFill>
                <a:latin typeface="Menlo"/>
                <a:ea typeface="Menlo"/>
                <a:cs typeface="Menlo"/>
              </a:defRPr>
            </a:pPr>
            <a:r>
              <a:rPr sz="975" b="1">
                <a:solidFill>
                  <a:srgbClr val="25637C"/>
                </a:solidFill>
                <a:latin typeface="Menlo"/>
                <a:ea typeface="Menlo"/>
                <a:cs typeface="Menlo"/>
              </a:rPr>
              <a:t>AI LOCALIZATION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943648A-7AB4-48E1-90A3-7707D1467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5038725"/>
            <a:ext cx="295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1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AI 本土化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FB5F47B5-AC43-4C4A-95BC-C5B927E06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5610225"/>
            <a:ext cx="3143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翻译、文化适配、字幕与声音一体化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1EBD04DE-ECE2-4CB8-968C-555E8429E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77200" y="4476750"/>
            <a:ext cx="365760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0A0B"/>
          </a:solidFill>
          <a:ln xmlns:a="http://schemas.openxmlformats.org/drawingml/2006/main" w="9525">
            <a:solidFill>
              <a:srgbClr val="EF4B45"/>
            </a:solidFill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225AAAEE-50FC-40F0-92E0-51BB00F5B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6291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0">
                <a:solidFill>
                  <a:srgbClr val="EF4B45"/>
                </a:solidFill>
                <a:latin typeface="Menlo"/>
                <a:ea typeface="Menlo"/>
                <a:cs typeface="Menlo"/>
              </a:defRPr>
            </a:pPr>
            <a:r>
              <a:rPr sz="975" b="0">
                <a:solidFill>
                  <a:srgbClr val="EF4B45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CACB75D6-F705-45AF-8AE6-BC78857A2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4629150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EF4B45"/>
                </a:solidFill>
                <a:latin typeface="Menlo"/>
                <a:ea typeface="Menlo"/>
                <a:cs typeface="Menlo"/>
              </a:defRPr>
            </a:pPr>
            <a:r>
              <a:rPr sz="975" b="1">
                <a:solidFill>
                  <a:srgbClr val="EF4B45"/>
                </a:solidFill>
                <a:latin typeface="Menlo"/>
                <a:ea typeface="Menlo"/>
                <a:cs typeface="Menlo"/>
              </a:rPr>
              <a:t>OPERATIONS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275FB6D-0BEB-4F1F-A787-F0847D061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5038725"/>
            <a:ext cx="295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1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日本运营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00926FDC-CB5E-4EB4-9044-40A0BF69C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5610225"/>
            <a:ext cx="3143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上线、内容包装、反馈分析与持续优化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03400901-9A79-4F82-AC2B-E5C0DC2CB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848100" y="5381625"/>
            <a:ext cx="419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4AD21A09-5A14-461F-A055-094934558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58100" y="5381625"/>
            <a:ext cx="419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F4B45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48212446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0A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52067E28-3F65-47CB-8B4F-6DDBDB6C4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7DB929-A99F-4159-95A0-EB47E2968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FB6AA0-F21A-4EDB-A2E1-0B578F146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524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D7D622-A49A-4BED-BAF0-65DF3040B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286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810A93-87EB-4171-9AC4-1872B7444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048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2971A6-D101-4980-80BA-3FB952400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810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92D6AB-6F1C-41F1-B698-55EFBC10F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57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258895-085D-4E90-86C8-2A4565B22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5334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EF8CF3-81F5-4ADA-94BE-1E065C54A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096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77313F-F71E-4546-9345-5CD4DA6AF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858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C29575-B02D-4DB9-8AD7-C166032F0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C395B1-6344-4286-9117-436DBC14F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38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929D94-43F7-43AC-AC3E-30A2A27CB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144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AA67B4-F94D-48D7-970A-5E02336FC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906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C107EB-190E-48DD-8C75-421FBA78A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668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EBB8B1-16EC-4E10-8019-CA0AC9521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430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1BDF4C-85E0-4089-85BA-248AA58A8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219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E2136B-1482-4777-8014-BE0FEAB70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8E90AD-7344-4D04-81F7-6E5280049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762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85DDAF-8150-4B04-BDAA-3EEDAEBD5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1524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BF3BB4-4A62-4EDB-AC4D-86019D6CF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2286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A2AA2BB-534B-4644-AEEE-A03D5651C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3048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E65584-2A30-470B-B2A7-012C4F06A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3810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147A98B-A2FA-45C4-BCA4-69B1789EE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4572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DBA0DCB-2361-4D64-8F06-7FB4D4F19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5334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D84230F-9D13-423F-8A1F-EC68B96B4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6096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0DCA49C-0B8F-43A1-A41E-587121485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6858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B42DE9F-572E-4EC0-B461-76FBA086C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61950" y="3238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4B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2518E66-F26F-4A8C-89E7-D13034D0D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2860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>
                <a:solidFill>
                  <a:srgbClr val="F6F8F5"/>
                </a:solidFill>
                <a:latin typeface="Menlo"/>
                <a:ea typeface="Menlo"/>
                <a:cs typeface="Menlo"/>
              </a:defRPr>
            </a:pPr>
            <a:r>
              <a:rPr sz="1275" b="1">
                <a:solidFill>
                  <a:srgbClr val="F6F8F5"/>
                </a:solidFill>
                <a:latin typeface="Menlo"/>
                <a:ea typeface="Menlo"/>
                <a:cs typeface="Menlo"/>
              </a:rPr>
              <a:t>PINGYANG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91060AD-6E8F-4C0D-ABDB-187A992AC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38125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0">
                <a:solidFill>
                  <a:srgbClr val="AAB5B8"/>
                </a:solidFill>
                <a:latin typeface="Menlo"/>
                <a:ea typeface="Menlo"/>
                <a:cs typeface="Menlo"/>
              </a:defRPr>
            </a:pPr>
            <a:r>
              <a:rPr sz="975" b="0">
                <a:solidFill>
                  <a:srgbClr val="AAB5B8"/>
                </a:solidFill>
                <a:latin typeface="Menlo"/>
                <a:ea typeface="Menlo"/>
                <a:cs typeface="Menlo"/>
              </a:rPr>
              <a:t>03 / THE CHALLENGE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CD712ED-8470-4424-82EB-567FC1152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81000" y="609600"/>
            <a:ext cx="11430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24550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A8B6016-5267-45DB-A6C3-A27B589D0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57200" y="9906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F4B45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CC50B67-90C7-4812-9CC0-4A7C06D66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895350"/>
            <a:ext cx="361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EF4B45"/>
                </a:solidFill>
                <a:latin typeface="Menlo"/>
                <a:ea typeface="Menlo"/>
                <a:cs typeface="Menlo"/>
              </a:defRPr>
            </a:pPr>
            <a:r>
              <a:rPr sz="975" b="1">
                <a:solidFill>
                  <a:srgbClr val="EF4B45"/>
                </a:solidFill>
                <a:latin typeface="Menlo"/>
                <a:ea typeface="Menlo"/>
                <a:cs typeface="Menlo"/>
              </a:rPr>
              <a:t>BEYOND TRANSLATION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1F33E1C-A04E-4AAF-B4FF-4F4A43561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57300"/>
            <a:ext cx="5715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45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45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内容出海，</a:t>
            </a:r>
          </a:p>
          <a:p xmlns:a="http://schemas.openxmlformats.org/drawingml/2006/main">
            <a:pPr algn="l">
              <a:lnSpc>
                <a:spcPct val="90000"/>
              </a:lnSpc>
              <a:buNone/>
              <a:defRPr sz="45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45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不止是翻译。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1B0C7D1-FC3A-47FD-A10F-9113E583D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933700"/>
            <a:ext cx="666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能否真正进入市场，取决于权利、语境、声音与运营是否连成一套系统。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06B690D-5163-496E-A868-606C3DDEF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43375"/>
            <a:ext cx="3619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4800" b="1">
                <a:solidFill>
                  <a:srgbClr val="E9FF3F"/>
                </a:solidFill>
                <a:latin typeface="Arial Narrow"/>
                <a:ea typeface="Arial Narrow"/>
                <a:cs typeface="Arial Narrow"/>
              </a:defRPr>
            </a:pPr>
            <a:r>
              <a:rPr sz="4800" b="1">
                <a:solidFill>
                  <a:srgbClr val="E9FF3F"/>
                </a:solidFill>
                <a:latin typeface="Arial Narrow"/>
                <a:ea typeface="Arial Narrow"/>
                <a:cs typeface="Arial Narrow"/>
              </a:rPr>
              <a:t>RIGHTS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4310EAA-F878-455C-B5C3-A3D2D3A1C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00625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能不能发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F854D85-3FE0-42FE-8E9B-484615C64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52875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0">
                <a:solidFill>
                  <a:srgbClr val="6F7E84"/>
                </a:solidFill>
                <a:latin typeface="Menlo"/>
                <a:ea typeface="Menlo"/>
                <a:cs typeface="Menlo"/>
              </a:defRPr>
            </a:pPr>
            <a:r>
              <a:rPr sz="825" b="0">
                <a:solidFill>
                  <a:srgbClr val="6F7E84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08C2A9C-7DD5-4995-83C3-C919F2C69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638550"/>
            <a:ext cx="3619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4800" b="1">
                <a:solidFill>
                  <a:srgbClr val="F6F8F5"/>
                </a:solidFill>
                <a:latin typeface="Arial Narrow"/>
                <a:ea typeface="Arial Narrow"/>
                <a:cs typeface="Arial Narrow"/>
              </a:defRPr>
            </a:pPr>
            <a:r>
              <a:rPr sz="4800" b="1">
                <a:solidFill>
                  <a:srgbClr val="F6F8F5"/>
                </a:solidFill>
                <a:latin typeface="Arial Narrow"/>
                <a:ea typeface="Arial Narrow"/>
                <a:cs typeface="Arial Narrow"/>
              </a:rPr>
              <a:t>CULTURE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5DD20ECA-FA1C-4CA9-8050-36FC254E1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4495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听不听得懂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6E8EDD7-0D42-4A7F-90EB-60970DADA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344805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0">
                <a:solidFill>
                  <a:srgbClr val="6F7E84"/>
                </a:solidFill>
                <a:latin typeface="Menlo"/>
                <a:ea typeface="Menlo"/>
                <a:cs typeface="Menlo"/>
              </a:defRPr>
            </a:pPr>
            <a:r>
              <a:rPr sz="825" b="0">
                <a:solidFill>
                  <a:srgbClr val="6F7E84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2FCE59F6-6580-4F67-B0C9-66D5E9E46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4143375"/>
            <a:ext cx="3619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4800" b="1">
                <a:solidFill>
                  <a:srgbClr val="EF4B45"/>
                </a:solidFill>
                <a:latin typeface="Arial Narrow"/>
                <a:ea typeface="Arial Narrow"/>
                <a:cs typeface="Arial Narrow"/>
              </a:defRPr>
            </a:pPr>
            <a:r>
              <a:rPr sz="4800" b="1">
                <a:solidFill>
                  <a:srgbClr val="EF4B45"/>
                </a:solidFill>
                <a:latin typeface="Arial Narrow"/>
                <a:ea typeface="Arial Narrow"/>
                <a:cs typeface="Arial Narrow"/>
              </a:rPr>
              <a:t>VOICE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3535701C-12DD-43D1-AD21-E71453A01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5000625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像不像角色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77FB646-2A2D-4C2B-88C0-7618BCC65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952875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0">
                <a:solidFill>
                  <a:srgbClr val="6F7E84"/>
                </a:solidFill>
                <a:latin typeface="Menlo"/>
                <a:ea typeface="Menlo"/>
                <a:cs typeface="Menlo"/>
              </a:defRPr>
            </a:pPr>
            <a:r>
              <a:rPr sz="825" b="0">
                <a:solidFill>
                  <a:srgbClr val="6F7E84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A74135B-8821-4DB4-B056-47AF169C8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581025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24550"/>
            </a:solidFill>
            <a:prstDash val="solid"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2F51D741-1161-4D97-B803-5EA13363D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733800" y="573405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F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27E131CA-12A1-4611-A003-2CC8D1A29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39000" y="573405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A6977B8A-7D35-47AD-9B8B-F366C252E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715625" y="573405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4B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F0CE0071-F85A-4AFE-A174-AF89219B6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19125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PINGYANG 把三个判断统一在同一条交付链路中。</a:t>
            </a:r>
          </a:p>
        </p:txBody>
      </p:sp>
    </p:spTree>
    <p:extLst>
      <p:ext uri="{BB962C8B-B14F-4D97-AF65-F5344CB8AC3E}">
        <p14:creationId xmlns:p14="http://schemas.microsoft.com/office/powerpoint/2010/main" val="2202746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A11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35D2434E-A1A4-412C-BFB5-925B61BFC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82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B53193-5CD8-47AD-88B7-52DDFA5E5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82F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F104DB-8EAB-4962-9F73-842BF120D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524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82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314508-8E24-48B6-97EF-053F1602C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286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82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CBFBF2-33AA-4F91-B36A-9D6A94E3B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048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82F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BBBB38-5566-4736-B9E8-19D1A723A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810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82F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CE69DB-9EAC-4E9D-9DA1-197E8BD38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57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82F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D9E286-B05F-4BCE-A7C2-BCCEF9844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5334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82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A9BDFB-05EA-4F7C-B7F6-A4F1E9110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096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82F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7EAC6B-9ABA-48CD-83B4-509A32BC0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858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82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93849E-6258-4309-BEB4-BAAA6A471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82F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EE0199-FC5A-4F16-B183-0B035F7FD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38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82F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376D44-0065-4332-AC36-A6B63C17C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144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82F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EF6B25-5983-478A-9B3D-3420FFD7F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906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82F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E3E6E5-66DF-49A9-A793-C4CFCC02F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668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82F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74DA41-104E-4FCD-B351-377E5B089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430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82F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CEF53B-391F-4218-88BB-9E978C67B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219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82F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D84600-33B3-42E9-BB62-990B2F2E0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82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7759D6-2016-4350-9B41-00683C60B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762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82F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C5E688-4B99-4A27-BA47-76358B874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1524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82F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F9268B-8906-40DA-BB8B-A4E4A03DF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2286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82F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374F2D1-9870-45A2-BFF6-86E5B0B5E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3048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82F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7F12F1-2CCC-4229-B95E-C4FDB4CD5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3810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82F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38E3AD0-1DF4-4B85-8E9F-CBFE9245F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4572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82F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AD985DF-86C6-42DC-AC2B-18CC9CFA8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5334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82F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DFBF1C7-EE66-4499-8CFD-E80D461EA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6096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82F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CD8A9E8-692D-4844-A4CE-8125F90E3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6858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82F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6FAD697-605F-4FA5-915B-87993B4C4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61950" y="3238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4B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B24169B-5291-40BA-8D17-8688D4750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2860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>
                <a:solidFill>
                  <a:srgbClr val="F6F8F5"/>
                </a:solidFill>
                <a:latin typeface="Menlo"/>
                <a:ea typeface="Menlo"/>
                <a:cs typeface="Menlo"/>
              </a:defRPr>
            </a:pPr>
            <a:r>
              <a:rPr sz="1275" b="1">
                <a:solidFill>
                  <a:srgbClr val="F6F8F5"/>
                </a:solidFill>
                <a:latin typeface="Menlo"/>
                <a:ea typeface="Menlo"/>
                <a:cs typeface="Menlo"/>
              </a:rPr>
              <a:t>PINGYANG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C6925FC-95A3-4831-9174-00B38F5DA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38125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0">
                <a:solidFill>
                  <a:srgbClr val="AAB5B8"/>
                </a:solidFill>
                <a:latin typeface="Menlo"/>
                <a:ea typeface="Menlo"/>
                <a:cs typeface="Menlo"/>
              </a:defRPr>
            </a:pPr>
            <a:r>
              <a:rPr sz="975" b="0">
                <a:solidFill>
                  <a:srgbClr val="AAB5B8"/>
                </a:solidFill>
                <a:latin typeface="Menlo"/>
                <a:ea typeface="Menlo"/>
                <a:cs typeface="Menlo"/>
              </a:rPr>
              <a:t>04 / ONE SYSTEM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C2A5A4E-DCF6-4DF7-8FDE-BC039AA8D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81000" y="609600"/>
            <a:ext cx="11430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24550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7DB4EE6-0F6C-471B-A4DB-9CEF6D4BD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57200" y="97155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80AA364-065A-4755-933A-4C95F17A3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8763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975" b="1">
                <a:solidFill>
                  <a:srgbClr val="E9FF3F"/>
                </a:solidFill>
                <a:latin typeface="Menlo"/>
                <a:ea typeface="Menlo"/>
                <a:cs typeface="Menlo"/>
              </a:rPr>
              <a:t>END-TO-END PIPELINE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CDE26A8-EA34-4870-A58B-85AC80572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64770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3000"/>
              </a:lnSpc>
              <a:buNone/>
              <a:defRPr sz="40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40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从授权到增长，</a:t>
            </a:r>
          </a:p>
          <a:p xmlns:a="http://schemas.openxmlformats.org/drawingml/2006/main">
            <a:pPr algn="l">
              <a:lnSpc>
                <a:spcPct val="93000"/>
              </a:lnSpc>
              <a:buNone/>
              <a:defRPr sz="40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40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一条链路完成。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FC41C59-11AB-4E70-8DB6-5541FA8A2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95575"/>
            <a:ext cx="609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每一步都为下一步准备可用资产，减少交接损耗。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9F09FBE-F0BC-4AB8-AC33-0BA4F6144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71550" y="4362450"/>
            <a:ext cx="10248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224550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2CD5211-1A41-4ED2-B274-B42071997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71550" y="4362450"/>
            <a:ext cx="8343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E9FF3F"/>
            </a:solidFill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41036CB-BB61-47BD-AE1C-E3AC2C74E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315450" y="4362450"/>
            <a:ext cx="1905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EF4B45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E1A8B2B-09FF-48B3-A1A7-5BE795AC1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4010025"/>
            <a:ext cx="704850" cy="704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0A0B"/>
          </a:solidFill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8CEA5A6-27B9-41A6-A154-99FC7455A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0025"/>
            <a:ext cx="7048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350" b="0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E9FF3F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530E5FD7-EDB6-4D7F-9A1F-5A754A706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488632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3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授权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9FF160EC-C245-4F62-A364-C43D46891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533400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825" b="0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825" b="0">
                <a:solidFill>
                  <a:srgbClr val="E9FF3F"/>
                </a:solidFill>
                <a:latin typeface="Menlo"/>
                <a:ea typeface="Menlo"/>
                <a:cs typeface="Menlo"/>
              </a:rPr>
              <a:t>RIGHTS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7BE9DD0E-2152-447B-85B9-5E5F31CCF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019425" y="4010025"/>
            <a:ext cx="704850" cy="704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0A0B"/>
          </a:solidFill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4A4188D5-7708-49A0-A887-92682FAE3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9425" y="4010025"/>
            <a:ext cx="7048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350" b="0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E9FF3F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4D7D7D29-C451-4809-A346-4BA5F3B87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488632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3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本土化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6342F16B-F762-41A0-9D37-A5143FCF5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7975" y="533400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825" b="0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825" b="0">
                <a:solidFill>
                  <a:srgbClr val="E9FF3F"/>
                </a:solidFill>
                <a:latin typeface="Menlo"/>
                <a:ea typeface="Menlo"/>
                <a:cs typeface="Menlo"/>
              </a:rPr>
              <a:t>ADAPT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C45F60D4-C1B4-46B2-A3F7-E09B159C2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429250" y="4010025"/>
            <a:ext cx="704850" cy="704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0A0B"/>
          </a:solidFill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75887F91-82F6-4C1B-97AE-27C168F38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010025"/>
            <a:ext cx="7048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350" b="0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E9FF3F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5BA2EC11-F533-4704-A329-E6E1E79F5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488632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3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声音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9874925B-A35B-42A2-BBE9-5F985D5F8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533400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825" b="0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825" b="0">
                <a:solidFill>
                  <a:srgbClr val="E9FF3F"/>
                </a:solidFill>
                <a:latin typeface="Menlo"/>
                <a:ea typeface="Menlo"/>
                <a:cs typeface="Menlo"/>
              </a:rPr>
              <a:t>VOICE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4DC14C97-A872-40B4-A177-28A603B09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839075" y="4010025"/>
            <a:ext cx="704850" cy="704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0A0B"/>
          </a:solidFill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19BE2F1A-8A64-44A5-A455-CC3F38C0E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4010025"/>
            <a:ext cx="7048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350" b="0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E9FF3F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5CA0AA97-460B-47CD-BABE-DEAF01E4F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488632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3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上线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562905DD-CB8E-4989-AF16-ED1C64FDD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533400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825" b="0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825" b="0">
                <a:solidFill>
                  <a:srgbClr val="E9FF3F"/>
                </a:solidFill>
                <a:latin typeface="Menlo"/>
                <a:ea typeface="Menlo"/>
                <a:cs typeface="Menlo"/>
              </a:rPr>
              <a:t>LAUNCH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F1BA762E-0A21-4B68-BC8E-0826BDD46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248900" y="4010025"/>
            <a:ext cx="704850" cy="704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0A0B"/>
          </a:solidFill>
          <a:ln xmlns:a="http://schemas.openxmlformats.org/drawingml/2006/main" w="19050">
            <a:solidFill>
              <a:srgbClr val="EF4B45"/>
            </a:solidFill>
            <a:prstDash val="solid"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B3FD097A-ABD3-4F91-9333-D6E43AF4B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4010025"/>
            <a:ext cx="7048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350" b="0">
                <a:solidFill>
                  <a:srgbClr val="EF4B45"/>
                </a:solidFill>
                <a:latin typeface="Menlo"/>
                <a:ea typeface="Menlo"/>
                <a:cs typeface="Menlo"/>
              </a:defRPr>
            </a:pPr>
            <a:r>
              <a:rPr sz="1350" b="0">
                <a:solidFill>
                  <a:srgbClr val="EF4B45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DFF8CEF6-4AE7-4F9B-AE86-C2237669F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488632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3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运营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558DC8D3-1814-495C-A9FD-3B28B952B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77450" y="533400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825" b="0">
                <a:solidFill>
                  <a:srgbClr val="EF4B45"/>
                </a:solidFill>
                <a:latin typeface="Menlo"/>
                <a:ea typeface="Menlo"/>
                <a:cs typeface="Menlo"/>
              </a:defRPr>
            </a:pPr>
            <a:r>
              <a:rPr sz="825" b="0">
                <a:solidFill>
                  <a:srgbClr val="EF4B45"/>
                </a:solidFill>
                <a:latin typeface="Menlo"/>
                <a:ea typeface="Menlo"/>
                <a:cs typeface="Menlo"/>
              </a:rPr>
              <a:t>GROW</a:t>
            </a:r>
          </a:p>
        </p:txBody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0E563F69-6A10-492E-B6F4-09FE183F0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38875"/>
            <a:ext cx="123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0">
                <a:solidFill>
                  <a:srgbClr val="6F7E84"/>
                </a:solidFill>
                <a:latin typeface="Menlo"/>
                <a:ea typeface="Menlo"/>
                <a:cs typeface="Menlo"/>
              </a:defRPr>
            </a:pPr>
            <a:r>
              <a:rPr sz="825" b="0">
                <a:solidFill>
                  <a:srgbClr val="6F7E84"/>
                </a:solidFill>
                <a:latin typeface="Menlo"/>
                <a:ea typeface="Menlo"/>
                <a:cs typeface="Menlo"/>
              </a:rPr>
              <a:t>SYSTEM STATUS</a:t>
            </a:r>
          </a:p>
        </p:txBody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B94AC686-B646-4EB8-9F66-93D70F7AC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6238875"/>
            <a:ext cx="247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1">
                <a:solidFill>
                  <a:srgbClr val="F6F8F5"/>
                </a:solidFill>
                <a:latin typeface="Menlo"/>
                <a:ea typeface="Menlo"/>
                <a:cs typeface="Menlo"/>
              </a:defRPr>
            </a:pPr>
            <a:r>
              <a:rPr sz="825" b="1">
                <a:solidFill>
                  <a:srgbClr val="F6F8F5"/>
                </a:solidFill>
                <a:latin typeface="Menlo"/>
                <a:ea typeface="Menlo"/>
                <a:cs typeface="Menlo"/>
              </a:rPr>
              <a:t>FULL PIPELINE ACTIVE</a:t>
            </a:r>
          </a:p>
        </p:txBody>
      </p:sp>
    </p:spTree>
    <p:extLst>
      <p:ext uri="{BB962C8B-B14F-4D97-AF65-F5344CB8AC3E}">
        <p14:creationId xmlns:p14="http://schemas.microsoft.com/office/powerpoint/2010/main" val="2093609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D2F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802D81E-8F95-4316-B110-FE9D46B7C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24D971-D8D4-4334-BCFA-5509114FA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F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F401CC-87DE-4F76-B19F-504F57306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524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5BA9CA-041A-4532-9F64-16F57B0A9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286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D12065-BD6D-4EB1-93A4-103224EAD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048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F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762383-6B7D-4EE9-8C49-4A75A8E21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810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F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455740-54AF-4F0B-A17A-51E1028E7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57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F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9AEBE9-746A-4862-B041-405A05C9F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5334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D8B183-DC4B-4DB0-991E-78D36964C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096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F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02DCEB-46CA-4A3C-9CF2-C123C1054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858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9D553B-D429-4E19-A78B-9E43EDE34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0"/>
            <a:ext cx="723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F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E18E56-FBD8-4AD7-9C34-F15854225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762000"/>
            <a:ext cx="723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F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F63C5A-B350-4519-B184-1D825802F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1524000"/>
            <a:ext cx="723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F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0F68E3-24DF-4ED7-8523-58CD758E5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2286000"/>
            <a:ext cx="723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F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986BFA-8FE4-4F7C-B02C-C767C8D51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3048000"/>
            <a:ext cx="723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F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75A9CC-1E80-4B7E-A782-5FDB69B21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3810000"/>
            <a:ext cx="723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F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C139E8-3CFC-4E04-92F1-5CCAFF321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4572000"/>
            <a:ext cx="723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F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AD7432-AF40-4289-A790-2CAC531CB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5334000"/>
            <a:ext cx="723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BDBC97-06F5-40D7-B5C6-9EF797F73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6096000"/>
            <a:ext cx="723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F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7094E7-8FE6-40FD-85D8-A68896703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6858000"/>
            <a:ext cx="723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F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46CA11-0102-47E8-963E-6B5DD5E59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61950" y="3238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4B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D985B0-92C0-46D8-87DB-6769C931F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2860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>
                <a:solidFill>
                  <a:srgbClr val="F6F8F5"/>
                </a:solidFill>
                <a:latin typeface="Menlo"/>
                <a:ea typeface="Menlo"/>
                <a:cs typeface="Menlo"/>
              </a:defRPr>
            </a:pPr>
            <a:r>
              <a:rPr sz="1275" b="1">
                <a:solidFill>
                  <a:srgbClr val="F6F8F5"/>
                </a:solidFill>
                <a:latin typeface="Menlo"/>
                <a:ea typeface="Menlo"/>
                <a:cs typeface="Menlo"/>
              </a:rPr>
              <a:t>PINGYANG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CD5E7CA-7A62-4FF9-BB7F-8C976E6C0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38125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0">
                <a:solidFill>
                  <a:srgbClr val="AAB5B8"/>
                </a:solidFill>
                <a:latin typeface="Menlo"/>
                <a:ea typeface="Menlo"/>
                <a:cs typeface="Menlo"/>
              </a:defRPr>
            </a:pPr>
            <a:r>
              <a:rPr sz="975" b="0">
                <a:solidFill>
                  <a:srgbClr val="AAB5B8"/>
                </a:solidFill>
                <a:latin typeface="Menlo"/>
                <a:ea typeface="Menlo"/>
                <a:cs typeface="Menlo"/>
              </a:rPr>
              <a:t>05 / RIGHTS &amp; DISTRIBUTION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C92BD4B-8A03-4515-A361-F2D328C0D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81000" y="609600"/>
            <a:ext cx="11430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24550"/>
            </a:solidFill>
            <a:prstDash val="solid"/>
          </a:ln>
        </p:spPr>
      </p:sp>
      <p:pic>
        <p:nvPicPr>
          <p:cNvPr id="6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425d517cc1451f"/>
          <a:srcRect xmlns:a="http://schemas.openxmlformats.org/drawingml/2006/main" l="0" t="14565" r="0" b="1456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619125"/>
            <a:ext cx="4953000" cy="6238875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4FB4084-6FA7-4898-BC0A-13E5F9AA4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086600" y="619125"/>
            <a:ext cx="152400" cy="623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80C29D9-C885-4E32-A368-D08365196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57200" y="106680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3C9533C-D3E2-4BC1-9891-6BB1B18FA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97155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975" b="1">
                <a:solidFill>
                  <a:srgbClr val="E9FF3F"/>
                </a:solidFill>
                <a:latin typeface="Menlo"/>
                <a:ea typeface="Menlo"/>
                <a:cs typeface="Menlo"/>
              </a:rPr>
              <a:t>01 / RIGHTS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B7080E5-A287-4221-8275-C070B30C7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81125"/>
            <a:ext cx="604837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3000"/>
              </a:lnSpc>
              <a:buNone/>
              <a:defRPr sz="41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41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先把权利路径，</a:t>
            </a:r>
          </a:p>
          <a:p xmlns:a="http://schemas.openxmlformats.org/drawingml/2006/main">
            <a:pPr algn="l">
              <a:lnSpc>
                <a:spcPct val="93000"/>
              </a:lnSpc>
              <a:buNone/>
              <a:defRPr sz="41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41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变成发行路径。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BEE8D52-FD85-40CB-86D2-AC70C20E4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028950"/>
            <a:ext cx="6000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5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围绕日本市场，确认作品可发行范围、授权边界与合作条件，为后续本土化和运营建立清晰起点。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D2F56BA-DDA4-4C09-9FD1-769150ABA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95300" y="4333875"/>
            <a:ext cx="6019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24550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1C88ADF-DFBD-4786-897C-7DF312193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4767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0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900" b="0">
                <a:solidFill>
                  <a:srgbClr val="E9FF3F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8FF2F84-8556-4462-8538-6F5C49BDE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448175"/>
            <a:ext cx="1600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授权范围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9ED190A-CEA9-4F04-8074-03FB38622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467225"/>
            <a:ext cx="3381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地区 / 语言 / 平台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BFE9908-3BB7-410D-85AA-15E423F04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95300" y="4924425"/>
            <a:ext cx="6019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24550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990B77AE-7AE3-49A0-8D2C-E0DCA3734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0673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0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900" b="0">
                <a:solidFill>
                  <a:srgbClr val="E9FF3F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56ECC27-1C50-4374-99EF-41B1D3EA0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038725"/>
            <a:ext cx="1600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交付资产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1903A91-9A9A-4B64-AAFB-E143DA350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5057775"/>
            <a:ext cx="3381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片源 / 文本 / 角色信息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4B0077B-AEE0-443B-9255-5C23B1609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95300" y="5514975"/>
            <a:ext cx="6019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24550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E11C6E62-0155-4203-906C-4DA23356E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6578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0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900" b="0">
                <a:solidFill>
                  <a:srgbClr val="E9FF3F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7D0CD4A-1BC0-4997-80B5-AA9FE8244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629275"/>
            <a:ext cx="1600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发行条件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B1B35ECA-EDA4-4B31-BDF4-7BA024D2D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5648325"/>
            <a:ext cx="3381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周期 / 窗口 / 商业条款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3AA218A9-E51D-4328-8E82-D40741B01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95300" y="6105525"/>
            <a:ext cx="6019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24550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71467490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0A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E6C3F6E8-DB9B-473B-B078-9BCBFE782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61950" y="3238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4B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C8EC36-FFD7-484D-B34F-DAA85B38C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2860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>
                <a:solidFill>
                  <a:srgbClr val="F6F8F5"/>
                </a:solidFill>
                <a:latin typeface="Menlo"/>
                <a:ea typeface="Menlo"/>
                <a:cs typeface="Menlo"/>
              </a:defRPr>
            </a:pPr>
            <a:r>
              <a:rPr sz="1275" b="1">
                <a:solidFill>
                  <a:srgbClr val="F6F8F5"/>
                </a:solidFill>
                <a:latin typeface="Menlo"/>
                <a:ea typeface="Menlo"/>
                <a:cs typeface="Menlo"/>
              </a:rPr>
              <a:t>PINGYANG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7D11B5-B399-4A06-B617-FC979CAF3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38125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0">
                <a:solidFill>
                  <a:srgbClr val="AAB5B8"/>
                </a:solidFill>
                <a:latin typeface="Menlo"/>
                <a:ea typeface="Menlo"/>
                <a:cs typeface="Menlo"/>
              </a:defRPr>
            </a:pPr>
            <a:r>
              <a:rPr sz="975" b="0">
                <a:solidFill>
                  <a:srgbClr val="AAB5B8"/>
                </a:solidFill>
                <a:latin typeface="Menlo"/>
                <a:ea typeface="Menlo"/>
                <a:cs typeface="Menlo"/>
              </a:rPr>
              <a:t>06 / AI LOCALIZATION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0CD639-6066-4097-870B-FF1453E1E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81000" y="609600"/>
            <a:ext cx="11430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24550"/>
            </a:solidFill>
            <a:prstDash val="solid"/>
          </a:ln>
        </p:spPr>
      </p:sp>
      <p:pic>
        <p:nvPicPr>
          <p:cNvPr id="5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5146eec27e41f5"/>
          <a:srcRect xmlns:a="http://schemas.openxmlformats.org/drawingml/2006/main" l="0" t="13148" r="0" b="1314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619125"/>
            <a:ext cx="4762500" cy="62388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078FEF-E7F5-4080-A3A9-CE5A386CB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629150" y="619125"/>
            <a:ext cx="133350" cy="623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D7C36D-CA57-42FB-B220-F0376C5EB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762500" y="619125"/>
            <a:ext cx="0" cy="6238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F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C4D043-96B8-40BF-85B8-5DC15110D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5524500" y="619125"/>
            <a:ext cx="0" cy="6238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C06E17-DC83-4CC3-A616-1EE676B6D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286500" y="619125"/>
            <a:ext cx="0" cy="6238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F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CA1DFC-AB93-4E59-8646-D3375AE1F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048500" y="619125"/>
            <a:ext cx="0" cy="6238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C35D7F-0853-4466-BD8E-6D82D1B6E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810500" y="619125"/>
            <a:ext cx="0" cy="6238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F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C84647-834F-4493-8C59-575CC4539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572500" y="619125"/>
            <a:ext cx="0" cy="6238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F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ACF1DA-1FB4-4979-BCEA-75CCA4774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334500" y="619125"/>
            <a:ext cx="0" cy="6238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F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14DD5B-F904-47DF-A8C4-FE530B4AD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096500" y="619125"/>
            <a:ext cx="0" cy="6238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F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9CBF7E-8153-4CD9-8B9A-469627921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858500" y="619125"/>
            <a:ext cx="0" cy="6238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F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52B17F-4C00-40A0-BE92-DFB2512E3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620500" y="619125"/>
            <a:ext cx="0" cy="6238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F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F06B97-7418-4B91-9CB1-DFE39F17D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762500" y="619125"/>
            <a:ext cx="742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F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595C19-58A4-4C18-8931-61BD95F25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762500" y="1381125"/>
            <a:ext cx="742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65E715-EC07-4154-8F59-FA08D52C8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762500" y="2143125"/>
            <a:ext cx="742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F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E2FAB6-8762-4105-8D75-5B40F7121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762500" y="2905125"/>
            <a:ext cx="742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F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71870F-E5ED-4109-8C67-40CCFC225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762500" y="3667125"/>
            <a:ext cx="742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F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B4012E-1489-4F2A-84A4-6B32F83B8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762500" y="4429125"/>
            <a:ext cx="742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F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5241187-9778-4F08-B54A-0EF99F8BF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762500" y="5191125"/>
            <a:ext cx="742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F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E39C513-7BFA-458E-A7E8-E88BDC2B9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762500" y="5953125"/>
            <a:ext cx="742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F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EF5FD86-C1E1-4F84-8194-9ABA0901C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762500" y="6715125"/>
            <a:ext cx="742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F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08C536E-34DA-494D-8C90-8509E1C78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5219700" y="104775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EA6C741-7C44-493D-919F-BBB9BF21F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9525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975" b="1">
                <a:solidFill>
                  <a:srgbClr val="E9FF3F"/>
                </a:solidFill>
                <a:latin typeface="Menlo"/>
                <a:ea typeface="Menlo"/>
                <a:cs typeface="Menlo"/>
              </a:rPr>
              <a:t>02 / LOCALIZE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A9DCF58-3F75-4F5C-811F-C0DEFF23D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1333500"/>
            <a:ext cx="6286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42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42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只翻译，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42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42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还远远不够。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409C453-B188-4066-9C5E-959710C28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905125"/>
            <a:ext cx="6096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5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把意义、情绪和角色关系转化为自然日语，同时控制字幕速度与文化距离。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CAA82FA-6A80-4DF3-8A78-3824F03F8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19700" y="4048125"/>
            <a:ext cx="287655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114"/>
          </a:solidFill>
          <a:ln xmlns:a="http://schemas.openxmlformats.org/drawingml/2006/main" w="9525">
            <a:solidFill>
              <a:srgbClr val="224550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0C6CB0B-0D6B-4DA6-A42C-1244B5811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41624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0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825" b="0">
                <a:solidFill>
                  <a:srgbClr val="E9FF3F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FED80BE-DB0B-4EB0-8479-062316D67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4143375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角色语气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59B1B1E-B3B9-438E-B2ED-CAF6AA60D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4505325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人物性格与关系保持一致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79B2875-63DF-42F0-92D5-26A0361A0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62950" y="4048125"/>
            <a:ext cx="287655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114"/>
          </a:solidFill>
          <a:ln xmlns:a="http://schemas.openxmlformats.org/drawingml/2006/main" w="9525">
            <a:solidFill>
              <a:srgbClr val="224550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F6794BD-4C3D-4F71-91AE-2D2D813D7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41624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0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825" b="0">
                <a:solidFill>
                  <a:srgbClr val="E9FF3F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2242ECC-B6A4-4B1C-9427-D8840816F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4143375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文化语境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B67173E-C57E-4696-9868-66953913A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4505325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调整表达习惯与文化距离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41153FD-3EAD-4A80-864D-483FDB41A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19700" y="5172075"/>
            <a:ext cx="287655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114"/>
          </a:solidFill>
          <a:ln xmlns:a="http://schemas.openxmlformats.org/drawingml/2006/main" w="9525">
            <a:solidFill>
              <a:srgbClr val="224550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3D97FA1-4C9B-4E18-A190-4D45BCD39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528637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0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825" b="0">
                <a:solidFill>
                  <a:srgbClr val="E9FF3F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817A1836-9219-4B31-9C2C-07B11BE1F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5267325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字幕节奏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5FB439A-8C21-4DF9-924F-03DC72B6E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5629275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为屏幕阅读与叙事节拍服务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0C2D5152-7EE1-42D5-8729-3EFDC9317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62950" y="5172075"/>
            <a:ext cx="287655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2F40"/>
          </a:solidFill>
          <a:ln xmlns:a="http://schemas.openxmlformats.org/drawingml/2006/main" w="19050">
            <a:solidFill>
              <a:srgbClr val="EF4B45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092932A2-C678-4A8C-9668-7DD39814C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528637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0">
                <a:solidFill>
                  <a:srgbClr val="EF4B45"/>
                </a:solidFill>
                <a:latin typeface="Menlo"/>
                <a:ea typeface="Menlo"/>
                <a:cs typeface="Menlo"/>
              </a:defRPr>
            </a:pPr>
            <a:r>
              <a:rPr sz="825" b="0">
                <a:solidFill>
                  <a:srgbClr val="EF4B45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EC55DEA-1CB0-438B-95C2-C108C3BEF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5267325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人工质检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9E69E5D3-EDE2-4593-8C89-81A6C0E0B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5629275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由人工完成最终语境与质量把关</a:t>
            </a:r>
          </a:p>
        </p:txBody>
      </p:sp>
    </p:spTree>
    <p:extLst>
      <p:ext uri="{BB962C8B-B14F-4D97-AF65-F5344CB8AC3E}">
        <p14:creationId xmlns:p14="http://schemas.microsoft.com/office/powerpoint/2010/main" val="11529785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D2F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1219E72B-2D06-4FF9-B861-6A809E83D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4252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D55BAB-E0E7-4797-9EDB-8EA5A4F60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4252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80382B-E04E-438A-AAC4-1070860B1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524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4252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5668B4-1419-4192-9F85-8DC6D4045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286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4252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62E80D-5194-48EB-BA8F-1F4BBB09A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048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4252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CFA175-0939-4A15-947D-EF29C7AA6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810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4252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AA398E-3372-4D66-9F6C-6F10B759B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57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4252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A50D03-BBD6-4FFC-ABCA-DA362F158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5334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425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AF2D72-7169-4629-975E-2E4F1EAB0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096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425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80A4B4-92B9-46E8-ADC9-E8F85C69B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858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425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6DCD48-9A6F-4A19-B18E-82F8A717C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4252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CAAE59-CE00-42B6-BB91-267A97C96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38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425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B7A98A-ABED-4AA4-8B8A-CE706A954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144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425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7A278C-C5B6-47CA-B4F0-FD5A0FCFC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906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425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1A0407-F199-4FC5-90AC-C5B3260D1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668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4252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357EA2-BC72-4CB7-9E22-2754F0FAF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430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425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A955A3-E3E1-4410-BE06-32C5B60E1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219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4252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C418DB-FE4C-481F-895F-4C09157CA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4252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B07844-E924-4BB1-AF1A-08253E562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762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4252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E207CE-1EC1-4A41-B154-8339764D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1524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4252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AEB308-4E70-47C9-B99F-305E731CB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2286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4252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A11718-A70B-4BCB-AF73-6EC91F740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3048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4252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3C5D65-4961-4D69-ABA6-8D068D5F9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3810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4252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5E585B7-527A-41B6-9A66-A8EBD42AF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4572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4252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E0FCBEC-896B-4ABF-AC80-63E346C46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5334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4252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92B070D-477C-4D36-AF74-7243A0114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6096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4252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4030543-FF44-4C6B-B00C-FC449811C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6858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4252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8986B05-F143-4B8C-A480-DEED1BFC3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61950" y="3238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4B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CC4788C-F41C-42D5-832C-59FFC52C9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2860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>
                <a:solidFill>
                  <a:srgbClr val="F6F8F5"/>
                </a:solidFill>
                <a:latin typeface="Menlo"/>
                <a:ea typeface="Menlo"/>
                <a:cs typeface="Menlo"/>
              </a:defRPr>
            </a:pPr>
            <a:r>
              <a:rPr sz="1275" b="1">
                <a:solidFill>
                  <a:srgbClr val="F6F8F5"/>
                </a:solidFill>
                <a:latin typeface="Menlo"/>
                <a:ea typeface="Menlo"/>
                <a:cs typeface="Menlo"/>
              </a:rPr>
              <a:t>PINGYANG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239BCB2-596B-45EB-A9F6-876D3C4A7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38125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0">
                <a:solidFill>
                  <a:srgbClr val="AAB5B8"/>
                </a:solidFill>
                <a:latin typeface="Menlo"/>
                <a:ea typeface="Menlo"/>
                <a:cs typeface="Menlo"/>
              </a:defRPr>
            </a:pPr>
            <a:r>
              <a:rPr sz="975" b="0">
                <a:solidFill>
                  <a:srgbClr val="AAB5B8"/>
                </a:solidFill>
                <a:latin typeface="Menlo"/>
                <a:ea typeface="Menlo"/>
                <a:cs typeface="Menlo"/>
              </a:rPr>
              <a:t>07 / VOICE ADAPTATION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43A0662-BD94-4B26-A185-C5629F444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81000" y="609600"/>
            <a:ext cx="11430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24550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6C44556-DC09-4340-A9C2-42986CE32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57200" y="100965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4013E13-D91C-4E4C-B966-918128012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9144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975" b="1">
                <a:solidFill>
                  <a:srgbClr val="E9FF3F"/>
                </a:solidFill>
                <a:latin typeface="Menlo"/>
                <a:ea typeface="Menlo"/>
                <a:cs typeface="Menlo"/>
              </a:rPr>
              <a:t>03 / VOICE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E3A05DA-6B95-427C-B0D9-BEA027F1C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14450"/>
            <a:ext cx="61912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42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42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声音不是替换，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42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42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是角色再设计。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C019875-D318-420C-9861-E756D88A0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933700"/>
            <a:ext cx="6286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通过 AI 声音适配，让角色的年龄、能量、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情绪和节奏与本土化文本保持一致。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E2355E7-ED05-46F9-89E9-66F9285D9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953250" y="1047750"/>
            <a:ext cx="4762500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114"/>
          </a:solidFill>
          <a:ln xmlns:a="http://schemas.openxmlformats.org/drawingml/2006/main" w="9525">
            <a:solidFill>
              <a:srgbClr val="224550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2F2376C-1E35-42F5-B871-D62627652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953250" y="1047750"/>
            <a:ext cx="171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1E04853-9D81-41F0-BDD9-0FDD07F6B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953250" y="1047750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A7FBCA4-8950-4561-8C02-62E773317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544300" y="1047750"/>
            <a:ext cx="171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F8DFB48A-9336-4302-8413-68572E1FE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715750" y="1047750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A93FAC9-E182-4D39-9FE7-4CA84178E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953250" y="4972050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9C06147E-C604-49FF-8FF5-805228E31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953250" y="5143500"/>
            <a:ext cx="171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05BA5769-119E-405F-8006-BD8376EB4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544300" y="5143500"/>
            <a:ext cx="171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9C28294-C25B-4990-9414-9907641E0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715750" y="4972050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305102F4-202E-424A-8B41-E0B104AC6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2954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900" b="1">
                <a:solidFill>
                  <a:srgbClr val="E9FF3F"/>
                </a:solidFill>
                <a:latin typeface="Menlo"/>
                <a:ea typeface="Menlo"/>
                <a:cs typeface="Menlo"/>
              </a:rPr>
              <a:t>VOICE / 03:17.08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C19F0A93-0785-4890-A990-12C2A8D04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39000" y="2762250"/>
            <a:ext cx="762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7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B11F5454-9DD1-496D-9891-F241CB6DC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364730" y="2562225"/>
            <a:ext cx="762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1F7863F1-479D-452B-AC25-1D6B875F6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90460" y="2390775"/>
            <a:ext cx="762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36D9FD1F-2C50-4C50-9BC6-CBD866606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616190" y="2657475"/>
            <a:ext cx="7620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E6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38895F4E-4DCA-4FC4-ADE6-D740921F9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41920" y="2476500"/>
            <a:ext cx="76200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7B41C1F2-28DB-4086-8369-94DB471E7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867650" y="2305050"/>
            <a:ext cx="7620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7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0E9C36CD-3CF2-4B82-97E2-EDE145B32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993380" y="2638425"/>
            <a:ext cx="762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E6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7632A734-BFF5-4464-B0E3-22A9DDED1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119110" y="2419350"/>
            <a:ext cx="76200" cy="1352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C3053A9D-44F2-47E3-B9AA-B0F11C67A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4840" y="2743200"/>
            <a:ext cx="762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AC9341EF-53EC-47D3-831F-F092A445D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70570" y="2514600"/>
            <a:ext cx="76200" cy="1162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E6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F28A1369-9790-4B12-BF67-DCE1077C0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496300" y="2257425"/>
            <a:ext cx="76200" cy="1676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7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8495854A-1F15-4F59-93A3-B43550239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622030" y="2676525"/>
            <a:ext cx="762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E54DF784-F26B-4D92-B6B1-8362BA775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47760" y="2362200"/>
            <a:ext cx="76200" cy="1466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E6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28F7D8BD-463B-4A10-9FB8-D97FBAA01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873490" y="2571750"/>
            <a:ext cx="76200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577B7622-A47D-44AC-A054-BFBB2FF1A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999220" y="2438400"/>
            <a:ext cx="76200" cy="1314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FC975FAD-1642-4177-ACF9-1D07583D2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24950" y="2705100"/>
            <a:ext cx="7620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7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C25BC579-C719-43A5-A094-8FDDFE67D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250680" y="2314575"/>
            <a:ext cx="76200" cy="156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E1F36505-8638-4BED-B862-C4B946319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76410" y="2533650"/>
            <a:ext cx="7620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350EE971-E261-4498-82B8-B105010B5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502140" y="2400300"/>
            <a:ext cx="76200" cy="1390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E6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FC4F9C8A-01CC-4EE1-AE82-A45F64CEB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627870" y="2628900"/>
            <a:ext cx="76200" cy="933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7E643C81-F275-43B3-B3F0-6957578B8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753600" y="2286000"/>
            <a:ext cx="7620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7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D5A5350E-190A-4F48-8104-AC2C059E1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879330" y="2600325"/>
            <a:ext cx="76200" cy="990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E6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258CF83F-EAB9-4512-A28A-2C513E207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005060" y="2447925"/>
            <a:ext cx="76200" cy="1295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756E12A8-8879-4254-BE1A-DF1D52DEC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130790" y="2733675"/>
            <a:ext cx="762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207E4A99-05C4-4197-8009-DDEFF4717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256520" y="2352675"/>
            <a:ext cx="762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E6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1D161DB9-7576-439D-BAF7-948C0097C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382250" y="2562225"/>
            <a:ext cx="762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7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C5F5BE35-E476-41C5-9599-F7527E1BC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07980" y="2400300"/>
            <a:ext cx="76200" cy="1390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370532DA-9E5C-4042-8383-4F3E7888F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33710" y="2686050"/>
            <a:ext cx="7620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E6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C694681D-030F-4A1E-B669-312ECE1E0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759440" y="2295525"/>
            <a:ext cx="76200" cy="160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A6F46EA2-D112-4691-9D79-1A7179ACF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85170" y="2495550"/>
            <a:ext cx="762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FBFC0CF5-C076-49E6-A0BC-D4FB65890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10900" y="2381250"/>
            <a:ext cx="762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7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AFB8A177-95D9-4C2C-9305-0861673AD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36630" y="2628900"/>
            <a:ext cx="76200" cy="933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ED920180-CF6D-4C17-9DFB-721590E6D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200900" y="4533900"/>
            <a:ext cx="42481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24550"/>
            </a:solidFill>
            <a:prstDash val="solid"/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5512DEFC-299A-413F-B42E-F6B7DD389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200900" y="4533900"/>
            <a:ext cx="2971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EF4B45"/>
            </a:solidFill>
            <a:prstDash val="solid"/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9AE93A22-2976-49C0-80F5-291CA1887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4733925"/>
            <a:ext cx="3619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50" b="0">
                <a:solidFill>
                  <a:srgbClr val="6F7E84"/>
                </a:solidFill>
                <a:latin typeface="Menlo"/>
                <a:ea typeface="Menlo"/>
                <a:cs typeface="Menlo"/>
              </a:defRPr>
            </a:pPr>
            <a:r>
              <a:rPr sz="750" b="0">
                <a:solidFill>
                  <a:srgbClr val="6F7E84"/>
                </a:solidFill>
                <a:latin typeface="Menlo"/>
                <a:ea typeface="Menlo"/>
                <a:cs typeface="Menlo"/>
              </a:rPr>
              <a:t>MEANING    EMOTION    RHYTHM</a:t>
            </a:r>
          </a:p>
        </p:txBody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D4ABE7E5-DD0D-42E9-B092-45B6F101F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4953000"/>
            <a:ext cx="133350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A1114"/>
          </a:solidFill>
          <a:ln xmlns:a="http://schemas.openxmlformats.org/drawingml/2006/main" w="9525">
            <a:solidFill>
              <a:srgbClr val="224550"/>
            </a:solidFill>
            <a:prstDash val="solid"/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2F81FB9D-AF1F-41BC-B29A-C4745FA19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953000"/>
            <a:ext cx="133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1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角色匹配</a:t>
            </a:r>
          </a:p>
        </p:txBody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CCBAE97C-56D6-40EC-8FCC-EA525788C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019300" y="4953000"/>
            <a:ext cx="133350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A1114"/>
          </a:solidFill>
          <a:ln xmlns:a="http://schemas.openxmlformats.org/drawingml/2006/main" w="9525">
            <a:solidFill>
              <a:srgbClr val="224550"/>
            </a:solidFill>
            <a:prstDash val="solid"/>
          </a:ln>
        </p:spPr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76F0CA97-2EB9-4D54-918F-8201F29AB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4953000"/>
            <a:ext cx="133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1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情绪控制</a:t>
            </a:r>
          </a:p>
        </p:txBody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8379456E-ED4E-4857-A9D9-5C725F50B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543300" y="4953000"/>
            <a:ext cx="133350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A1114"/>
          </a:solidFill>
          <a:ln xmlns:a="http://schemas.openxmlformats.org/drawingml/2006/main" w="9525">
            <a:solidFill>
              <a:srgbClr val="224550"/>
            </a:solidFill>
            <a:prstDash val="solid"/>
          </a:ln>
        </p:spPr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600A556C-D27B-4257-B5B5-644A150DF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953000"/>
            <a:ext cx="133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1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口型与节奏</a:t>
            </a:r>
          </a:p>
        </p:txBody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6BD19320-1242-4ABD-8855-C327CE109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067300" y="4953000"/>
            <a:ext cx="133350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A1114"/>
          </a:solidFill>
          <a:ln xmlns:a="http://schemas.openxmlformats.org/drawingml/2006/main" w="9525">
            <a:solidFill>
              <a:srgbClr val="EF4B45"/>
            </a:solidFill>
            <a:prstDash val="solid"/>
          </a:ln>
        </p:spPr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92DF7CA4-43E2-469C-8EF5-23594AB69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4953000"/>
            <a:ext cx="133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1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人工复核</a:t>
            </a:r>
          </a:p>
        </p:txBody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3FB53CCA-2A3F-482E-8D41-6B8F9958F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810250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0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825" b="0">
                <a:solidFill>
                  <a:srgbClr val="E9FF3F"/>
                </a:solidFill>
                <a:latin typeface="Menlo"/>
                <a:ea typeface="Menlo"/>
                <a:cs typeface="Menlo"/>
              </a:rPr>
              <a:t>OUTPUT</a:t>
            </a:r>
          </a:p>
        </p:txBody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B604A402-7C8C-4707-88F7-C4093AC2E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71500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自然、可信、可持续生产的日语角色声音</a:t>
            </a:r>
          </a:p>
        </p:txBody>
      </p:sp>
    </p:spTree>
    <p:extLst>
      <p:ext uri="{BB962C8B-B14F-4D97-AF65-F5344CB8AC3E}">
        <p14:creationId xmlns:p14="http://schemas.microsoft.com/office/powerpoint/2010/main" val="115159572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A11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BB7BF0E7-64F8-4987-8CD7-D71FD20F8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A32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C80DFE-B027-429F-9BAB-AF9D67A90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A32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53A7E2-117F-40AD-B319-8606B8258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524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A32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432548-E84A-433E-B90D-0C2CDCE72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286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A32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DD1D62-8370-458B-B5CB-5B033D377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048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A32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70B162-EF6B-400E-8466-65F82ECEC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810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A32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391148-D7AD-448F-B5A1-E56DF7883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57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A32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0CA8A6-80D7-4775-9F66-3886192D2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5334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A3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B4C1A0-25FF-4E1B-8400-C1E82E098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096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A3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DBA8E4-0D07-4973-9315-08F974006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858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A3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F7F10F-632E-4907-9E0B-5020F1C96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A32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CA270C-9E39-432E-9B5F-57DBBF33D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38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A3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1ECCBA-A736-4FD2-A3A5-2F3B47A27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144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A3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717E8F-2AE5-4361-B9E8-D221EBF01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906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A3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53BB1F-FB57-4FCE-85A6-B424C09E5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668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A32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A32DB1-C289-4CBC-8AC2-4E788F34C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430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A3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6E180F-51B2-4771-A109-EB27D4CFF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219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A32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508127-888E-4789-B157-3432EBF18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A32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9DF41C-B5C6-4860-A013-1CF012BC5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762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A32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3DB58E-E2B3-444E-8B13-14B9454D6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1524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A32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B930DE-4821-493B-BB11-5031A3810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2286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A32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86F5ED-4565-4927-9C49-AF173B7C8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3048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A32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B1E68C8-B578-4896-A39E-D1384611D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3810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A32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A8B6577-5E10-414F-9C47-CFEF8C23F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4572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A32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A1634B0-ADB9-472A-812F-48291EBFB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5334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A32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48540DC-BB3B-4362-BAA5-702308574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6096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A32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0304A1F-12BB-4DEA-A5E9-8B95E0148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6858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A32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CAE741E-170E-4E99-AD26-459C55528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61950" y="3238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4B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5D212D5-3198-4E74-9327-E2EC5E612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2860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>
                <a:solidFill>
                  <a:srgbClr val="F6F8F5"/>
                </a:solidFill>
                <a:latin typeface="Menlo"/>
                <a:ea typeface="Menlo"/>
                <a:cs typeface="Menlo"/>
              </a:defRPr>
            </a:pPr>
            <a:r>
              <a:rPr sz="1275" b="1">
                <a:solidFill>
                  <a:srgbClr val="F6F8F5"/>
                </a:solidFill>
                <a:latin typeface="Menlo"/>
                <a:ea typeface="Menlo"/>
                <a:cs typeface="Menlo"/>
              </a:rPr>
              <a:t>PINGYANG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AA21B87-4BF9-4C25-AC26-D495711F4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38125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0">
                <a:solidFill>
                  <a:srgbClr val="AAB5B8"/>
                </a:solidFill>
                <a:latin typeface="Menlo"/>
                <a:ea typeface="Menlo"/>
                <a:cs typeface="Menlo"/>
              </a:defRPr>
            </a:pPr>
            <a:r>
              <a:rPr sz="975" b="0">
                <a:solidFill>
                  <a:srgbClr val="AAB5B8"/>
                </a:solidFill>
                <a:latin typeface="Menlo"/>
                <a:ea typeface="Menlo"/>
                <a:cs typeface="Menlo"/>
              </a:rPr>
              <a:t>08 / JAPAN OPERATIONS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3B8DE79-CDE4-4BA2-949A-ED02A37EC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81000" y="609600"/>
            <a:ext cx="11430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24550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DBA1536-5331-4DCD-82BB-6615CD24E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57200" y="100965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F4B45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73A4258-A895-4700-9B17-D6B54C76E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914400"/>
            <a:ext cx="361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EF4B45"/>
                </a:solidFill>
                <a:latin typeface="Menlo"/>
                <a:ea typeface="Menlo"/>
                <a:cs typeface="Menlo"/>
              </a:defRPr>
            </a:pPr>
            <a:r>
              <a:rPr sz="975" b="1">
                <a:solidFill>
                  <a:srgbClr val="EF4B45"/>
                </a:solidFill>
                <a:latin typeface="Menlo"/>
                <a:ea typeface="Menlo"/>
                <a:cs typeface="Menlo"/>
              </a:rPr>
              <a:t>04 / OPERATE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D5F200B-2F9A-4548-8EA0-327955276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14450"/>
            <a:ext cx="5715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41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41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上线只是开始，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41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41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运营决定增长。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8AD033F-9ABF-4869-B4B7-6523636B9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952750"/>
            <a:ext cx="590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结合日本用户的观看习惯与平台特性，持续优化内容呈现和发布节奏。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81500D3-5A7F-4DC5-932D-6F6EB0BE6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381875" y="838200"/>
            <a:ext cx="4381500" cy="523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0A0B"/>
          </a:solidFill>
          <a:ln xmlns:a="http://schemas.openxmlformats.org/drawingml/2006/main" w="9525">
            <a:solidFill>
              <a:srgbClr val="224550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442A3EF-ACC9-4457-839E-C4A8612D9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381875" y="838200"/>
            <a:ext cx="171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496B426-A93D-4A5A-8B98-FAAF1C8F5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381875" y="838200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E5EF049-F429-4264-9386-FB6E3DAF2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591925" y="838200"/>
            <a:ext cx="171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976B84BD-CD7F-4649-A75E-5EFBA72F5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763375" y="838200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5A94079-AF07-4790-8CE0-B2502D89A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381875" y="5905500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DFB965A2-E332-4A05-8F04-624FE5E0C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381875" y="6076950"/>
            <a:ext cx="171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58BE11E2-8114-481D-A485-53EE604DA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591925" y="6076950"/>
            <a:ext cx="171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889AA5C-BA4C-497E-8398-F15DD1D0D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763375" y="5905500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pic>
        <p:nvPicPr>
          <p:cNvPr id="1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7149b189094a1c"/>
          <a:stretch xmlns:a="http://schemas.openxmlformats.org/drawingml/2006/main"/>
        </p:blipFill>
        <p:spPr>
          <a:xfrm xmlns:a="http://schemas.openxmlformats.org/drawingml/2006/main">
            <a:off x="7631039" y="876300"/>
            <a:ext cx="3883172" cy="5143500"/>
          </a:xfrm>
          <a:prstGeom xmlns:a="http://schemas.openxmlformats.org/drawingml/2006/main" prst="rect">
            <a:avLst/>
          </a:prstGeom>
        </p:spPr>
      </p:pic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1F741EC9-DC94-4333-B1AA-DF0FF4A38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1">
            <a:off x="8077200" y="4095750"/>
            <a:ext cx="2305050" cy="1257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9FF3F"/>
            </a:solidFill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9E37FCC9-0288-45A6-8B87-A7A8DBDB1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306050" y="409575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4B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709CB6D5-7CC3-4C8F-B890-8A66E502E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6550" y="4067175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1">
                <a:solidFill>
                  <a:srgbClr val="F6F8F5"/>
                </a:solidFill>
                <a:latin typeface="Menlo"/>
                <a:ea typeface="Menlo"/>
                <a:cs typeface="Menlo"/>
              </a:defRPr>
            </a:pPr>
            <a:r>
              <a:rPr sz="825" b="1">
                <a:solidFill>
                  <a:srgbClr val="F6F8F5"/>
                </a:solidFill>
                <a:latin typeface="Menlo"/>
                <a:ea typeface="Menlo"/>
                <a:cs typeface="Menlo"/>
              </a:rPr>
              <a:t>TOKYO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E0BC844A-7295-4C5F-A27D-CEDE582FA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582150" y="473392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F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09D03366-4EA3-4EB9-BB05-A731F1326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2650" y="4705350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1">
                <a:solidFill>
                  <a:srgbClr val="F6F8F5"/>
                </a:solidFill>
                <a:latin typeface="Menlo"/>
                <a:ea typeface="Menlo"/>
                <a:cs typeface="Menlo"/>
              </a:defRPr>
            </a:pPr>
            <a:r>
              <a:rPr sz="825" b="1">
                <a:solidFill>
                  <a:srgbClr val="F6F8F5"/>
                </a:solidFill>
                <a:latin typeface="Menlo"/>
                <a:ea typeface="Menlo"/>
                <a:cs typeface="Menlo"/>
              </a:rPr>
              <a:t>OSAKA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CC8DDED2-C4B5-4C0E-93F6-1DB0C7978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96250" y="535305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F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24D6CD33-32B0-4BCA-BCA6-DEBB0FE91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324475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1">
                <a:solidFill>
                  <a:srgbClr val="F6F8F5"/>
                </a:solidFill>
                <a:latin typeface="Menlo"/>
                <a:ea typeface="Menlo"/>
                <a:cs typeface="Menlo"/>
              </a:defRPr>
            </a:pPr>
            <a:r>
              <a:rPr sz="825" b="1">
                <a:solidFill>
                  <a:srgbClr val="F6F8F5"/>
                </a:solidFill>
                <a:latin typeface="Menlo"/>
                <a:ea typeface="Menlo"/>
                <a:cs typeface="Menlo"/>
              </a:rPr>
              <a:t>FUKUOKA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B8FABA6D-C764-474B-B15E-E84E03843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6191250"/>
            <a:ext cx="3238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900" b="0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900" b="0">
                <a:solidFill>
                  <a:srgbClr val="E9FF3F"/>
                </a:solidFill>
                <a:latin typeface="Menlo"/>
                <a:ea typeface="Menlo"/>
                <a:cs typeface="Menlo"/>
              </a:rPr>
              <a:t>JAPAN / MARKET ACTIVE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ECE4C477-C536-4C67-86CB-38C6CFD62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191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0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825" b="0">
                <a:solidFill>
                  <a:srgbClr val="E9FF3F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2B05ED5C-CAA6-4398-BACE-131453411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17195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平台适配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B0E8F032-AB5D-4506-B3C6-331062564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95300" y="4486275"/>
            <a:ext cx="5505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24550"/>
            </a:solidFill>
            <a:prstDash val="solid"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A26BBB56-9F1E-4BAB-9FE1-A302E7EC0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648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0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825" b="0">
                <a:solidFill>
                  <a:srgbClr val="E9FF3F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E0A15961-83A9-4B62-B1D6-5DBD5008E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62915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内容包装</a:t>
            </a:r>
          </a:p>
        </p:txBody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4E95DA19-90A7-4BA2-94E0-0CD065EBE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95300" y="4943475"/>
            <a:ext cx="5505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24550"/>
            </a:solidFill>
            <a:prstDash val="solid"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96D20CDD-B028-4A0E-8F5C-F4BAC0BBD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1054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0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825" b="0">
                <a:solidFill>
                  <a:srgbClr val="E9FF3F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C15156D6-0518-4B8A-86A4-7EDABFE40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8635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发布节奏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F32D4F01-5233-49A7-9A84-4B271C228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95300" y="5400675"/>
            <a:ext cx="5505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24550"/>
            </a:solidFill>
            <a:prstDash val="solid"/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FC3C0797-2402-4F69-A0EC-EF55E9DFB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5626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0">
                <a:solidFill>
                  <a:srgbClr val="EF4B45"/>
                </a:solidFill>
                <a:latin typeface="Menlo"/>
                <a:ea typeface="Menlo"/>
                <a:cs typeface="Menlo"/>
              </a:defRPr>
            </a:pPr>
            <a:r>
              <a:rPr sz="825" b="0">
                <a:solidFill>
                  <a:srgbClr val="EF4B45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4FE872DC-5691-443F-B43B-62F32C990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54355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反馈分析与优化</a:t>
            </a:r>
          </a:p>
        </p:txBody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91F864E7-D97E-4EF0-8F20-03411E85A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95300" y="5857875"/>
            <a:ext cx="5505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24550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7629130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D2F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09E3305D-EC77-4727-99B9-D0BD1AD3F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07CE50-547B-482B-B3D4-E5E5C2824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279030-0602-4EB6-8BAE-1BEAB047D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524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79ED32-FA95-48C5-A959-68936BA84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286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1DB3BF-B099-481D-A008-08F80D1ED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048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2F2120-E486-43D3-AE1E-189E737C6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810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34872F-ABCD-4210-BCD1-2290CA879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57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87FD8D-8241-4619-B724-728D338DE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5334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456226-8B0A-4CF9-89C9-62D5571FD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096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4A6C3F-4846-4093-9AF8-CF9D1CDAE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858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9E3F05-7C80-4A04-B466-B9D9C11AF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7A82ED-5E16-4B78-963C-A0C73E055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38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3A5376-F648-4A71-9318-A78E7FCC9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144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706823-1283-4016-94AB-26F58BB52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906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ECA187-AC67-4007-A318-B46B0B14E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668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9A3C73-3601-4E35-BC72-5EDCD36F1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430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75BBF3-0B7C-47C8-A461-2751E66D2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219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640BF5-9AE0-48B3-996C-20A36FB52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E3EC96-4E6B-46C6-95D3-489DFD6F1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762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4DF285-1B66-4A71-A694-9653B6A49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1524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C8F1C0-98AF-43E2-9355-9B5492E50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2286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4E31AE-B222-4E10-8FEF-E748C39F7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3048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7C7F6E-B9BF-4929-947F-979823E31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3810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60F80F1-DF64-4EAB-85DF-20F963FFB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4572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03E4D67-2730-4BEE-AD68-1E077373D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5334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224C1A7-544D-44FE-A415-688133E74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6096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9F44E02-A46B-46D7-9ADD-749CE300A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6858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00DBBED-6260-4BDB-855A-F7013263B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61950" y="3238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4B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8040833-4D55-4043-A644-C1AB2D742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2860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>
                <a:solidFill>
                  <a:srgbClr val="F6F8F5"/>
                </a:solidFill>
                <a:latin typeface="Menlo"/>
                <a:ea typeface="Menlo"/>
                <a:cs typeface="Menlo"/>
              </a:defRPr>
            </a:pPr>
            <a:r>
              <a:rPr sz="1275" b="1">
                <a:solidFill>
                  <a:srgbClr val="F6F8F5"/>
                </a:solidFill>
                <a:latin typeface="Menlo"/>
                <a:ea typeface="Menlo"/>
                <a:cs typeface="Menlo"/>
              </a:rPr>
              <a:t>PINGYANG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77863EA-4D7F-48A3-B5F6-C7E8BCE0B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38125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0">
                <a:solidFill>
                  <a:srgbClr val="AAB5B8"/>
                </a:solidFill>
                <a:latin typeface="Menlo"/>
                <a:ea typeface="Menlo"/>
                <a:cs typeface="Menlo"/>
              </a:defRPr>
            </a:pPr>
            <a:r>
              <a:rPr sz="975" b="0">
                <a:solidFill>
                  <a:srgbClr val="AAB5B8"/>
                </a:solidFill>
                <a:latin typeface="Menlo"/>
                <a:ea typeface="Menlo"/>
                <a:cs typeface="Menlo"/>
              </a:rPr>
              <a:t>09 / WORKING MODEL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8FC7090-EC9E-4C6A-B64F-12CFDEFE9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81000" y="609600"/>
            <a:ext cx="11430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24550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31F32DB-C2FB-4A62-9BCB-94EA851CB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57200" y="100965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F4B45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FE73418-D56F-482C-A88D-4A2EB4277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9144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EF4B45"/>
                </a:solidFill>
                <a:latin typeface="Menlo"/>
                <a:ea typeface="Menlo"/>
                <a:cs typeface="Menlo"/>
              </a:defRPr>
            </a:pPr>
            <a:r>
              <a:rPr sz="975" b="1">
                <a:solidFill>
                  <a:srgbClr val="EF4B45"/>
                </a:solidFill>
                <a:latin typeface="Menlo"/>
                <a:ea typeface="Menlo"/>
                <a:cs typeface="Menlo"/>
              </a:rPr>
              <a:t>HOW WE WORK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240E844-5918-4272-A714-C7B011FB9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33500"/>
            <a:ext cx="5715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42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42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三方协同，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42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42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一套交付标准。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9091888-44B4-40F4-82C9-556D39613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952750"/>
            <a:ext cx="6191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9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5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内容方提供核心资产，PINGYANG 组织本土化与运营，平台与渠道承接用户增长。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6C60C0F-6CD9-47CD-8A8A-75DCB113F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71500" y="4143375"/>
            <a:ext cx="314325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0A0B"/>
          </a:solidFill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543A907-000D-469C-85E2-A7CABA527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305300"/>
            <a:ext cx="428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0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825" b="0">
                <a:solidFill>
                  <a:srgbClr val="E9FF3F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79053621-4C51-4DCA-934D-C82D18BEF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30530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1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825" b="1">
                <a:solidFill>
                  <a:srgbClr val="E9FF3F"/>
                </a:solidFill>
                <a:latin typeface="Menlo"/>
                <a:ea typeface="Menlo"/>
                <a:cs typeface="Menlo"/>
              </a:rPr>
              <a:t>CONTENT OWNER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A97E640-5F0B-49BD-8288-3621FBC38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86300"/>
            <a:ext cx="2476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内容 / IP 方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A5B88B8-4BD0-4CB9-A58C-66182AF99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62550"/>
            <a:ext cx="2571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2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授权作品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2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片源与角色资料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4BB9D36-26FF-4B5C-A7D6-BC32CBA31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305300" y="4143375"/>
            <a:ext cx="314325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4A62"/>
          </a:solidFill>
          <a:ln xmlns:a="http://schemas.openxmlformats.org/drawingml/2006/main" w="28575">
            <a:solidFill>
              <a:srgbClr val="25637C"/>
            </a:solidFill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9CC15B10-7DC1-4794-94CE-3D522AAE6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305300"/>
            <a:ext cx="428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0">
                <a:solidFill>
                  <a:srgbClr val="25637C"/>
                </a:solidFill>
                <a:latin typeface="Menlo"/>
                <a:ea typeface="Menlo"/>
                <a:cs typeface="Menlo"/>
              </a:defRPr>
            </a:pPr>
            <a:r>
              <a:rPr sz="825" b="0">
                <a:solidFill>
                  <a:srgbClr val="25637C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CAABD2F7-AB13-4D4D-B057-5A2C1515F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430530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1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825" b="1">
                <a:solidFill>
                  <a:srgbClr val="E9FF3F"/>
                </a:solidFill>
                <a:latin typeface="Menlo"/>
                <a:ea typeface="Menlo"/>
                <a:cs typeface="Menlo"/>
              </a:rPr>
              <a:t>LOCALIZATION HUB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4F30918-C4F2-453E-84E8-BDD9F6891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686300"/>
            <a:ext cx="2476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PINGYANG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9BB7EDFF-B836-4D46-8090-3A246824A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5162550"/>
            <a:ext cx="2571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2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权利管理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2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AI 本土化与质检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2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声音与运营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B6C4FB6F-0F4C-469C-B465-95FAE1292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39100" y="4143375"/>
            <a:ext cx="314325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1719"/>
          </a:solidFill>
          <a:ln xmlns:a="http://schemas.openxmlformats.org/drawingml/2006/main" w="19050">
            <a:solidFill>
              <a:srgbClr val="EF4B45"/>
            </a:solidFill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A83AC160-2566-40EF-AD98-F5CC7C2CF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305300"/>
            <a:ext cx="428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0">
                <a:solidFill>
                  <a:srgbClr val="EF4B45"/>
                </a:solidFill>
                <a:latin typeface="Menlo"/>
                <a:ea typeface="Menlo"/>
                <a:cs typeface="Menlo"/>
              </a:defRPr>
            </a:pPr>
            <a:r>
              <a:rPr sz="825" b="0">
                <a:solidFill>
                  <a:srgbClr val="EF4B45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DFFC731A-98EB-4B13-AC3C-1F75424E0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430530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1">
                <a:solidFill>
                  <a:srgbClr val="EF4B45"/>
                </a:solidFill>
                <a:latin typeface="Menlo"/>
                <a:ea typeface="Menlo"/>
                <a:cs typeface="Menlo"/>
              </a:defRPr>
            </a:pPr>
            <a:r>
              <a:rPr sz="825" b="1">
                <a:solidFill>
                  <a:srgbClr val="EF4B45"/>
                </a:solidFill>
                <a:latin typeface="Menlo"/>
                <a:ea typeface="Menlo"/>
                <a:cs typeface="Menlo"/>
              </a:rPr>
              <a:t>MARKET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D2CB178-1EA0-4E39-AB22-7DE42833C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686300"/>
            <a:ext cx="2476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日本平台 / 用户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565C2847-8F67-429E-838F-F73C97CFD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5162550"/>
            <a:ext cx="2571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2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上线分发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2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反馈与增长信号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7C252177-9BE2-41F9-8CAE-2012F4FE9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714750" y="5048250"/>
            <a:ext cx="5905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E9FF3F"/>
            </a:solidFill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098F0C3D-9235-414E-B3A6-07E3F4DEB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448550" y="5048250"/>
            <a:ext cx="5905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EF4B45"/>
            </a:solidFill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8C1C147C-826C-4D82-9FFE-2B548923D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952875" y="4914900"/>
            <a:ext cx="22860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9F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BC6C9E2E-C887-4BFA-9D07-D4B42212F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686675" y="4914900"/>
            <a:ext cx="22860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F4B45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61434716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0A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55E6233-0248-4553-A9C6-1B967F5F5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61950" y="3238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4B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790235-D9DC-4391-A8A2-01E34B51D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2860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>
                <a:solidFill>
                  <a:srgbClr val="F6F8F5"/>
                </a:solidFill>
                <a:latin typeface="Menlo"/>
                <a:ea typeface="Menlo"/>
                <a:cs typeface="Menlo"/>
              </a:defRPr>
            </a:pPr>
            <a:r>
              <a:rPr sz="1275" b="1">
                <a:solidFill>
                  <a:srgbClr val="F6F8F5"/>
                </a:solidFill>
                <a:latin typeface="Menlo"/>
                <a:ea typeface="Menlo"/>
                <a:cs typeface="Menlo"/>
              </a:rPr>
              <a:t>PINGYANG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257C97-3285-4804-97E8-E780FE1AC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38125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0">
                <a:solidFill>
                  <a:srgbClr val="AAB5B8"/>
                </a:solidFill>
                <a:latin typeface="Menlo"/>
                <a:ea typeface="Menlo"/>
                <a:cs typeface="Menlo"/>
              </a:defRPr>
            </a:pPr>
            <a:r>
              <a:rPr sz="975" b="0">
                <a:solidFill>
                  <a:srgbClr val="AAB5B8"/>
                </a:solidFill>
                <a:latin typeface="Menlo"/>
                <a:ea typeface="Menlo"/>
                <a:cs typeface="Menlo"/>
              </a:rPr>
              <a:t>10 / WHY PINGYANG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507BAD-B6A3-4767-8DD1-BBE445F9C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81000" y="609600"/>
            <a:ext cx="11430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24550"/>
            </a:solidFill>
            <a:prstDash val="solid"/>
          </a:ln>
        </p:spPr>
      </p:sp>
      <p:pic>
        <p:nvPicPr>
          <p:cNvPr id="4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4cc7ace41b42e7"/>
          <a:srcRect xmlns:a="http://schemas.openxmlformats.org/drawingml/2006/main" l="0" t="1511" r="0" b="151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572500" y="619125"/>
            <a:ext cx="3619500" cy="62388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AC953B-C7B8-4AAF-AD0E-B71983278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82000" y="619125"/>
            <a:ext cx="190500" cy="623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4B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AD2375-E6CB-48B7-9148-415BE0902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619125"/>
            <a:ext cx="0" cy="6238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BBECCA-AADA-4549-92A7-03B64A331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619125"/>
            <a:ext cx="0" cy="6238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D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A42EB2-F6EF-4BDD-A2FC-8FE5AAAE7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524000" y="619125"/>
            <a:ext cx="0" cy="6238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D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0C11D8-901E-481D-8158-191442E1F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286000" y="619125"/>
            <a:ext cx="0" cy="6238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D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6D209E-096A-41B0-A91E-DA2B53EF0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048000" y="619125"/>
            <a:ext cx="0" cy="6238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D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3446D6-9A6D-4797-AD45-BB4F1C81E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810000" y="619125"/>
            <a:ext cx="0" cy="6238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D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495271-EF5B-4FE1-872A-BFAFC6074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572000" y="619125"/>
            <a:ext cx="0" cy="6238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D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59C5AD-F31F-4B8D-97E9-61D2C32BE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5334000" y="619125"/>
            <a:ext cx="0" cy="6238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D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F129A3-C433-491B-BA7A-D0564DB38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096000" y="619125"/>
            <a:ext cx="0" cy="6238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D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420175-F196-40D6-97B5-B85C7FB0E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858000" y="619125"/>
            <a:ext cx="0" cy="6238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D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5D32F4-BDB4-4BE6-9F98-DBB47CCBD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0" y="619125"/>
            <a:ext cx="0" cy="6238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D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5F4B0C-648A-4A5F-9AD3-C3B3CDB92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382000" y="619125"/>
            <a:ext cx="0" cy="6238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D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91F925-C6A6-4F61-882B-B04EEBF24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619125"/>
            <a:ext cx="838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D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D05C61-895C-4544-819B-F60737C38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1381125"/>
            <a:ext cx="838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D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58E930-9766-4C97-A770-6B9972075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2143125"/>
            <a:ext cx="838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D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642677-9359-4C4A-9BD4-08362AA31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2905125"/>
            <a:ext cx="838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D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D2973A-AE08-48B1-8209-FFF4C6DAE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3667125"/>
            <a:ext cx="838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D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FCA6717-94E3-457F-865A-BE60BE706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4429125"/>
            <a:ext cx="838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D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0209D65-2B57-4726-9899-00531ED73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5191125"/>
            <a:ext cx="838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D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11780E4-EBDE-43BA-9D20-269B2635F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5953125"/>
            <a:ext cx="838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D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9BE8207-CD92-44A6-A928-C7BFCCF80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6715125"/>
            <a:ext cx="838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4272D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6736338-74FB-4C04-A3A6-9BBEB6221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57200" y="100965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42783FA-8144-4022-A7A7-AD6F8FA30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91440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975" b="1">
                <a:solidFill>
                  <a:srgbClr val="E9FF3F"/>
                </a:solidFill>
                <a:latin typeface="Menlo"/>
                <a:ea typeface="Menlo"/>
                <a:cs typeface="Menlo"/>
              </a:rPr>
              <a:t>ONE SYSTEM. HUMAN QUALITY.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62BE063-7927-49FB-88B0-32B9AF234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14450"/>
            <a:ext cx="6667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42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42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用 AI 提速，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42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42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由人把住质量。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40EA524-0DD9-4255-8515-4D02594E0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952750"/>
            <a:ext cx="666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5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技术负责扩展能力，人工负责理解语境；二者共同决定内容能否长期运营。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E0D7192-FE91-46B7-9ED6-494D832FF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1719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0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825" b="0">
                <a:solidFill>
                  <a:srgbClr val="E9FF3F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FAF46F3-5508-47F6-B8AF-800F9E07A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13385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一体化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488CA2D-0327-43A8-86E5-6D89EB4D4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875" y="4181475"/>
            <a:ext cx="485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授权、翻译、声音与运营由同一系统衔接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DB59B4C-9410-4429-8632-0CC053F80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95300" y="4629150"/>
            <a:ext cx="7315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24550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6970D7F-1046-4C55-A2BE-3BC5F0032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86325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0">
                <a:solidFill>
                  <a:srgbClr val="25637C"/>
                </a:solidFill>
                <a:latin typeface="Menlo"/>
                <a:ea typeface="Menlo"/>
                <a:cs typeface="Menlo"/>
              </a:defRPr>
            </a:pPr>
            <a:r>
              <a:rPr sz="825" b="0">
                <a:solidFill>
                  <a:srgbClr val="25637C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D3C1D6B-67EC-4A57-B51D-274165347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848225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速度与扩展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9EC1EC7-24DE-4BB0-85E7-B05A829D7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875" y="4895850"/>
            <a:ext cx="485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AI 支撑批量处理、版本迭代与持续生产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1FF549F-FFF4-40A7-9D55-B4BF76F65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95300" y="5343525"/>
            <a:ext cx="7315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24550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0B78820-7C56-471E-945F-A3DBB0571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6007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0">
                <a:solidFill>
                  <a:srgbClr val="EF4B45"/>
                </a:solidFill>
                <a:latin typeface="Menlo"/>
                <a:ea typeface="Menlo"/>
                <a:cs typeface="Menlo"/>
              </a:defRPr>
            </a:pPr>
            <a:r>
              <a:rPr sz="825" b="0">
                <a:solidFill>
                  <a:srgbClr val="EF4B45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5705007-BAB0-41E9-AE11-C6421B668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56260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人工质量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106B615F-216F-41B6-8CB3-DBD6B7CF5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875" y="5610225"/>
            <a:ext cx="485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关键语境、角色表达与最终成品由人工把关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786B5804-942C-4448-93CA-3592A63BF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95300" y="6057900"/>
            <a:ext cx="7315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24550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29168350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D2F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985F5AF5-37B6-4B33-A465-787A9D703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DE32F2-EA2E-4E40-92B7-1838046E3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BC3536-8CF4-4058-9358-700E251A6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524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F70867-4808-4E76-8DC1-7FB4E4215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286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2804FB-1E73-4B31-A7DF-F41C69068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048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CD65A3-43A9-4C36-9573-C9C96D337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810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601DC5-D3D5-4DA5-8C31-2075C33D6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57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2F8D23-3FAC-40EC-810F-C36C6E82D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5334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874423-2E4C-4950-9F70-62B109F97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096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6D881F-0D6B-4550-A22C-5DEE9D566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858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E4407A-6672-41FF-8A17-374A00C79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617075-4142-4015-BE32-BF448B050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38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38E982-3B51-4D35-B7B7-2AB9B20B9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144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5396A1-52F1-4726-BE86-5868E38A0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906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5717C8-89ED-4724-88D0-233E103BC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668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A143B2-7E58-4DB7-A76E-F45B5B37D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430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7D44E1-C5D1-4EA9-BFDD-C7607D7AE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219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C0F64D-51D1-4002-9BA8-9C397421C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5FAB68-76F4-4350-957C-97AC84959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762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B2D4AD-D282-436D-8E75-49C956CFC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1524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B644E9-A132-472B-9925-593841037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2286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322971-2F18-4BA6-9E32-823E78E77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3048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880E4C-4AA2-409E-A292-9F762B7C3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3810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FCCD751-ACF3-4801-A050-76A798B86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4572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F448208-0E17-4496-A492-028095452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5334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5ACBB70-073E-4B4F-A580-B28206B6A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6096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7FA818E-EDE9-46B7-AD4F-21B5F38B0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6858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6404E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CFBDBCD-57BB-455C-B2FA-70638A727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61950" y="3238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4B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B3CA920-CBDA-408C-963A-65D2A8516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2860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>
                <a:solidFill>
                  <a:srgbClr val="F6F8F5"/>
                </a:solidFill>
                <a:latin typeface="Menlo"/>
                <a:ea typeface="Menlo"/>
                <a:cs typeface="Menlo"/>
              </a:defRPr>
            </a:pPr>
            <a:r>
              <a:rPr sz="1275" b="1">
                <a:solidFill>
                  <a:srgbClr val="F6F8F5"/>
                </a:solidFill>
                <a:latin typeface="Menlo"/>
                <a:ea typeface="Menlo"/>
                <a:cs typeface="Menlo"/>
              </a:rPr>
              <a:t>PINGYANG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CC8D667-6F8A-432B-B5E7-B9372CE2D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38125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0">
                <a:solidFill>
                  <a:srgbClr val="AAB5B8"/>
                </a:solidFill>
                <a:latin typeface="Menlo"/>
                <a:ea typeface="Menlo"/>
                <a:cs typeface="Menlo"/>
              </a:defRPr>
            </a:pPr>
            <a:r>
              <a:rPr sz="975" b="0">
                <a:solidFill>
                  <a:srgbClr val="AAB5B8"/>
                </a:solidFill>
                <a:latin typeface="Menlo"/>
                <a:ea typeface="Menlo"/>
                <a:cs typeface="Menlo"/>
              </a:rPr>
              <a:t>11 / COOPERATION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41631C2-5B81-460B-9884-28FD1D5DE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81000" y="609600"/>
            <a:ext cx="11430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24550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F252EB2-FC5A-42BA-9771-E49B0D283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57200" y="1009650"/>
            <a:ext cx="266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0627AD4-9B16-4B92-A085-A1FF48EC0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9144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975" b="1">
                <a:solidFill>
                  <a:srgbClr val="E9FF3F"/>
                </a:solidFill>
                <a:latin typeface="Menlo"/>
                <a:ea typeface="Menlo"/>
                <a:cs typeface="Menlo"/>
              </a:rPr>
              <a:t>PARTNERSHIP MODE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172A402-B09F-4BEB-AAE1-EACBBAF58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33500"/>
            <a:ext cx="6286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42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42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从一部作品开始，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42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420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建立长期合作。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4769C92-CE76-4A23-9BA2-8F2AB6609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952750"/>
            <a:ext cx="647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我们可按项目阶段组合授权、本土化制作和日本运营服务。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66BE444-EFAA-4F24-88EC-2DE80EF23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7200" y="3857625"/>
            <a:ext cx="3657600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0A0B"/>
          </a:solidFill>
          <a:ln xmlns:a="http://schemas.openxmlformats.org/drawingml/2006/main" w="9525">
            <a:solidFill>
              <a:srgbClr val="E9FF3F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AE820BF-0667-432B-BAE4-F99785C69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48125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0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900" b="0">
                <a:solidFill>
                  <a:srgbClr val="E9FF3F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781743E-00EB-4FB5-8F04-5220D9910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048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E9FF3F"/>
                </a:solidFill>
                <a:latin typeface="Menlo"/>
                <a:ea typeface="Menlo"/>
                <a:cs typeface="Menlo"/>
              </a:defRPr>
            </a:pPr>
            <a:r>
              <a:rPr sz="900" b="1">
                <a:solidFill>
                  <a:srgbClr val="E9FF3F"/>
                </a:solidFill>
                <a:latin typeface="Menlo"/>
                <a:ea typeface="Menlo"/>
                <a:cs typeface="Menlo"/>
              </a:rPr>
              <a:t>IP &amp; RIGHTS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1DE3E52-569F-40A2-9645-8DCB5B79C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52950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9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内容与版权合作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B151072E-B2B7-4E30-B9B4-6FC6DC605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24450"/>
            <a:ext cx="3143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2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优质 AI 漫剧、爆漫与短剧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2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海外授权与日本发行合作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51F7A95-F5E3-4186-901B-2F72F42A5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47700" y="5905500"/>
            <a:ext cx="904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E9FF3F"/>
            </a:solidFill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0F159643-E625-4786-8F12-9A9AEFC92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267200" y="3857625"/>
            <a:ext cx="3657600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4A62"/>
          </a:solidFill>
          <a:ln xmlns:a="http://schemas.openxmlformats.org/drawingml/2006/main" w="28575">
            <a:solidFill>
              <a:srgbClr val="F6F8F5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11381A84-D8D7-4DE7-9B89-FC2163FE2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4048125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0">
                <a:solidFill>
                  <a:srgbClr val="F6F8F5"/>
                </a:solidFill>
                <a:latin typeface="Menlo"/>
                <a:ea typeface="Menlo"/>
                <a:cs typeface="Menlo"/>
              </a:defRPr>
            </a:pPr>
            <a:r>
              <a:rPr sz="900" b="0">
                <a:solidFill>
                  <a:srgbClr val="F6F8F5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9A25468-6592-4D50-BA2E-BC8D31A57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4048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F6F8F5"/>
                </a:solidFill>
                <a:latin typeface="Menlo"/>
                <a:ea typeface="Menlo"/>
                <a:cs typeface="Menlo"/>
              </a:defRPr>
            </a:pPr>
            <a:r>
              <a:rPr sz="900" b="1">
                <a:solidFill>
                  <a:srgbClr val="F6F8F5"/>
                </a:solidFill>
                <a:latin typeface="Menlo"/>
                <a:ea typeface="Menlo"/>
                <a:cs typeface="Menlo"/>
              </a:rPr>
              <a:t>LOCALIZATION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92A2646A-7053-4B49-8A7D-0998773CA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4552950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9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本土化制作合作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2941548A-D7D4-46CF-B9D4-41A9C5113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5124450"/>
            <a:ext cx="3143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2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日语翻译、字幕文化适配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2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角色声音与最终质检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720630C7-A227-4CE8-B851-852EA1AEC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457700" y="5905500"/>
            <a:ext cx="904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F6F8F5"/>
            </a:solidFill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F79FF514-C144-45B1-95CE-49D608E5B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77200" y="3857625"/>
            <a:ext cx="3657600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51B1B"/>
          </a:solidFill>
          <a:ln xmlns:a="http://schemas.openxmlformats.org/drawingml/2006/main" w="9525">
            <a:solidFill>
              <a:srgbClr val="EF4B45"/>
            </a:solidFill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F9858CCF-302D-404D-BD29-FC9E90F0F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048125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0">
                <a:solidFill>
                  <a:srgbClr val="EF4B45"/>
                </a:solidFill>
                <a:latin typeface="Menlo"/>
                <a:ea typeface="Menlo"/>
                <a:cs typeface="Menlo"/>
              </a:defRPr>
            </a:pPr>
            <a:r>
              <a:rPr sz="900" b="0">
                <a:solidFill>
                  <a:srgbClr val="EF4B45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136D7ADD-C34E-49D7-9476-AEF92A3CE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048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EF4B45"/>
                </a:solidFill>
                <a:latin typeface="Menlo"/>
                <a:ea typeface="Menlo"/>
                <a:cs typeface="Menlo"/>
              </a:defRPr>
            </a:pPr>
            <a:r>
              <a:rPr sz="900" b="1">
                <a:solidFill>
                  <a:srgbClr val="EF4B45"/>
                </a:solidFill>
                <a:latin typeface="Menlo"/>
                <a:ea typeface="Menlo"/>
                <a:cs typeface="Menlo"/>
              </a:rPr>
              <a:t>PLATFORM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BEC7DAC9-5AF1-4395-B8A2-025DEA824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552950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9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平台与渠道合作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462FF007-C5A7-4500-A895-9AE837FB1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5124450"/>
            <a:ext cx="3143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2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上线分发、内容包装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2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AAB5B8"/>
                </a:solidFill>
                <a:latin typeface="Hiragino Sans"/>
                <a:ea typeface="Hiragino Sans"/>
                <a:cs typeface="Hiragino Sans"/>
              </a:rPr>
              <a:t>运营反馈与增长优化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3F9B88BA-F5E3-4E80-9684-CD0CBF8BC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267700" y="5905500"/>
            <a:ext cx="904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EF4B45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25639981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0A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FCF0C032-50C5-4BC8-8890-B8F81F8B2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210F60-4634-47A5-8763-5D77872A6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0C8A73-BA3C-49EF-9AC6-A95D00B44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524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56B56B-7616-4646-9492-3F825BBCB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286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E60E8A-EA2F-429B-91DE-5F83088FC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048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3F2900-294B-43E6-822D-DA4D3770C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810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DF0939-1B9F-4127-92B1-690056AB8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57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6711D1-38AC-4141-8657-97CE28406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5334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6ECD0A-AB61-4CA0-A212-5AECB6C83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096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B761C9-C1AE-488E-ADEA-1AFF0C587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858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FEFCD5-9DF7-4234-81AE-693095F47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D5617A-CAB9-4C2D-A08E-6953929D0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38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F1301A-55BD-4575-868B-13610A99D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144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00E0D9-BD43-414E-A7E0-4231FF808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906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A40CDF-AC34-4517-80B0-F9DDD94E0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668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4887EF-C3E7-4878-B440-164C7BC6D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1430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F79ED4-5949-4B6F-855D-EE2FEB01A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2192000" y="0"/>
            <a:ext cx="0" cy="6858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0414D6-5F34-4517-B65B-F6B808042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C17551-2819-4A45-9D61-8724A99BC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762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BB8C40-00CA-49E5-9ACD-A87BD028F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1524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C2A772-F4E5-4FD8-B007-DB119AFB5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2286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9A453E-1080-40E7-A9D3-A6BBAC7E6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3048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4BB3FF-B588-4FE2-9479-A05A79955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3810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9361922-5E05-450A-BFFC-ACEB62A9C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4572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FB7D9C7-5A3B-401F-B37E-C76D3AF3B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5334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EFBCFEA-14E7-49F0-A7D2-DF363FC3B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6096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228A5BA-DC4C-4E6A-A551-A2D55F134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0" y="6858000"/>
            <a:ext cx="1219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17313A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77549EA-09F4-403C-B38B-027D2744F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F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5C3D42F-93DF-4E0E-9989-F72BC1684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90500" y="0"/>
            <a:ext cx="571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4B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A5CB6E8-3123-44F3-92E9-2D9301F76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52450" y="4000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4B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760491E-D42E-40B0-B942-B8CE753C2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6700"/>
            <a:ext cx="247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F6F8F5"/>
                </a:solidFill>
                <a:latin typeface="Menlo"/>
                <a:ea typeface="Menlo"/>
                <a:cs typeface="Menlo"/>
              </a:defRPr>
            </a:pPr>
            <a:r>
              <a:rPr sz="1650" b="1">
                <a:solidFill>
                  <a:srgbClr val="F6F8F5"/>
                </a:solidFill>
                <a:latin typeface="Menlo"/>
                <a:ea typeface="Menlo"/>
                <a:cs typeface="Menlo"/>
              </a:rPr>
              <a:t>PINGYANG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E2B0902-80C0-427A-961E-3FF6A93A4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323850"/>
            <a:ext cx="2590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0">
                <a:solidFill>
                  <a:srgbClr val="AAB5B8"/>
                </a:solidFill>
                <a:latin typeface="Menlo"/>
                <a:ea typeface="Menlo"/>
                <a:cs typeface="Menlo"/>
              </a:defRPr>
            </a:pPr>
            <a:r>
              <a:rPr sz="900" b="0">
                <a:solidFill>
                  <a:srgbClr val="AAB5B8"/>
                </a:solidFill>
                <a:latin typeface="Menlo"/>
                <a:ea typeface="Menlo"/>
                <a:cs typeface="Menlo"/>
              </a:rPr>
              <a:t>12 / BUSINESS INQUIRY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169BFBC-4FA5-4ED1-9D4E-7A4279EB5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57300"/>
            <a:ext cx="61912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88000"/>
              </a:lnSpc>
              <a:buNone/>
              <a:defRPr sz="58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58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让内容</a:t>
            </a:r>
          </a:p>
          <a:p xmlns:a="http://schemas.openxmlformats.org/drawingml/2006/main">
            <a:pPr algn="l">
              <a:lnSpc>
                <a:spcPct val="88000"/>
              </a:lnSpc>
              <a:buNone/>
              <a:defRPr sz="58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5850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进入日本。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53029B6-3C23-4166-98FD-5BC7FFC47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676650"/>
            <a:ext cx="6096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900" b="1">
                <a:solidFill>
                  <a:srgbClr val="E9FF3F"/>
                </a:solidFill>
                <a:latin typeface="Arial Narrow"/>
                <a:ea typeface="Arial Narrow"/>
                <a:cs typeface="Arial Narrow"/>
              </a:defRPr>
            </a:pPr>
            <a:r>
              <a:rPr sz="3900" b="1">
                <a:solidFill>
                  <a:srgbClr val="E9FF3F"/>
                </a:solidFill>
                <a:latin typeface="Arial Narrow"/>
                <a:ea typeface="Arial Narrow"/>
                <a:cs typeface="Arial Narrow"/>
              </a:rPr>
              <a:t>LET'S MOVE STORIES.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6727843-6CD2-4214-B6DB-95A18DF45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0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F6F8F5"/>
                </a:solidFill>
                <a:latin typeface="Hiragino Sans"/>
                <a:ea typeface="Hiragino Sans"/>
                <a:cs typeface="Hiragino Sans"/>
              </a:rPr>
              <a:t>商务合作  /  BUSINESS INQUIRY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9B3E6FF8-A607-4C72-8106-2450F96BD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8162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>
                <a:solidFill>
                  <a:srgbClr val="AAB5B8"/>
                </a:solidFill>
                <a:latin typeface="Menlo"/>
                <a:ea typeface="Menlo"/>
                <a:cs typeface="Menlo"/>
              </a:defRPr>
            </a:pPr>
            <a:r>
              <a:rPr sz="1125" b="0">
                <a:solidFill>
                  <a:srgbClr val="AAB5B8"/>
                </a:solidFill>
                <a:latin typeface="Menlo"/>
                <a:ea typeface="Menlo"/>
                <a:cs typeface="Menlo"/>
              </a:rPr>
              <a:t>pingyang-content-motion.mujila.chatgpt.site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3B3FFE0-11D9-4A8A-95F3-5C75C7FD3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09600" y="5905500"/>
            <a:ext cx="5867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24550"/>
            </a:solidFill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7A56721A-5053-4A5A-B90F-F321A8D1C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86475"/>
            <a:ext cx="590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0">
                <a:solidFill>
                  <a:srgbClr val="AAB5B8"/>
                </a:solidFill>
                <a:latin typeface="Menlo"/>
                <a:ea typeface="Menlo"/>
                <a:cs typeface="Menlo"/>
              </a:defRPr>
            </a:pPr>
            <a:r>
              <a:rPr sz="825" b="0">
                <a:solidFill>
                  <a:srgbClr val="AAB5B8"/>
                </a:solidFill>
                <a:latin typeface="Menlo"/>
                <a:ea typeface="Menlo"/>
                <a:cs typeface="Menlo"/>
              </a:rPr>
              <a:t>RIGHTS  /  LOCALIZE  /  VOICE  /  OPERATE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0942502-597B-40EF-9E03-6A4B7932D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524750" y="1190625"/>
            <a:ext cx="3714750" cy="37147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74A62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1657634-3D6F-4446-A5C4-223330D89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953375" y="1619250"/>
            <a:ext cx="2857500" cy="28575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9FF3F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239D3E5-28E2-4783-B2A5-BB6B0C3C5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34375" y="2000250"/>
            <a:ext cx="2095500" cy="20955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F4B45"/>
            </a:solidFill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597D801E-D7F2-4D9C-8611-8F7155BD7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82000" y="1666875"/>
            <a:ext cx="2095500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8F5"/>
          </a:solidFill>
          <a:ln xmlns:a="http://schemas.openxmlformats.org/drawingml/2006/main" w="19050">
            <a:solidFill>
              <a:srgbClr val="E9FF3F"/>
            </a:solidFill>
            <a:prstDash val="solid"/>
          </a:ln>
        </p:spPr>
      </p:sp>
      <p:pic>
        <p:nvPicPr>
          <p:cNvPr id="9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2542204aa94134"/>
          <a:stretch xmlns:a="http://schemas.openxmlformats.org/drawingml/2006/main"/>
        </p:blipFill>
        <p:spPr>
          <a:xfrm xmlns:a="http://schemas.openxmlformats.org/drawingml/2006/main">
            <a:off x="8572500" y="2405807"/>
            <a:ext cx="1714500" cy="1293912"/>
          </a:xfrm>
          <a:prstGeom xmlns:a="http://schemas.openxmlformats.org/drawingml/2006/main" prst="rect">
            <a:avLst/>
          </a:prstGeom>
        </p:spPr>
      </p:pic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F7DC60D-0BBC-4464-A493-CD3A90B6C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191500" y="1476375"/>
            <a:ext cx="171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F4B45"/>
            </a:solidFill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6DD6455F-B957-4CE8-A160-5908715B7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191500" y="1476375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F4B45"/>
            </a:solidFill>
            <a:prstDash val="solid"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0C317BCE-E41B-40ED-925B-3F257A937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496550" y="1476375"/>
            <a:ext cx="171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F4B45"/>
            </a:solidFill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4E365592-663A-4CF4-A37B-030F4FC7C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668000" y="1476375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F4B45"/>
            </a:solidFill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C53FB781-225B-491A-B58E-AC5BF40E6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191500" y="4448175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F4B45"/>
            </a:solidFill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380B7E5E-EB6A-452E-9CAE-64524964E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191500" y="4619625"/>
            <a:ext cx="171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F4B45"/>
            </a:solidFill>
            <a:prstDash val="solid"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2AC2008F-D4AA-4EBC-8ACB-710225550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496550" y="4619625"/>
            <a:ext cx="1714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F4B45"/>
            </a:solidFill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EE4EFEAC-72F6-4A41-85BE-F446F48E8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0668000" y="4448175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F4B45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66681504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2026-08-24T10:16:22.9340000Z</dcterms:created>
  <dcterms:modified xsi:type="dcterms:W3CDTF">2026-08-24T10:16:22.9340000Z</dcterms:modified>
</coreProperties>
</file>